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handoutMasterIdLst>
    <p:handoutMasterId r:id="rId43"/>
  </p:handoutMasterIdLst>
  <p:sldIdLst>
    <p:sldId id="256" r:id="rId2"/>
    <p:sldId id="257" r:id="rId3"/>
    <p:sldId id="258" r:id="rId4"/>
    <p:sldId id="259" r:id="rId5"/>
    <p:sldId id="260" r:id="rId6"/>
    <p:sldId id="261" r:id="rId7"/>
    <p:sldId id="270" r:id="rId8"/>
    <p:sldId id="262" r:id="rId9"/>
    <p:sldId id="263" r:id="rId10"/>
    <p:sldId id="271" r:id="rId11"/>
    <p:sldId id="264" r:id="rId12"/>
    <p:sldId id="265" r:id="rId13"/>
    <p:sldId id="266" r:id="rId14"/>
    <p:sldId id="300" r:id="rId15"/>
    <p:sldId id="267" r:id="rId16"/>
    <p:sldId id="268" r:id="rId17"/>
    <p:sldId id="269" r:id="rId18"/>
    <p:sldId id="276" r:id="rId19"/>
    <p:sldId id="272" r:id="rId20"/>
    <p:sldId id="277" r:id="rId21"/>
    <p:sldId id="278" r:id="rId22"/>
    <p:sldId id="279" r:id="rId23"/>
    <p:sldId id="273" r:id="rId24"/>
    <p:sldId id="280" r:id="rId25"/>
    <p:sldId id="281" r:id="rId26"/>
    <p:sldId id="282" r:id="rId27"/>
    <p:sldId id="283" r:id="rId28"/>
    <p:sldId id="284" r:id="rId29"/>
    <p:sldId id="285" r:id="rId30"/>
    <p:sldId id="286" r:id="rId31"/>
    <p:sldId id="274" r:id="rId32"/>
    <p:sldId id="287" r:id="rId33"/>
    <p:sldId id="289" r:id="rId34"/>
    <p:sldId id="290" r:id="rId35"/>
    <p:sldId id="291" r:id="rId36"/>
    <p:sldId id="275" r:id="rId37"/>
    <p:sldId id="297" r:id="rId38"/>
    <p:sldId id="293" r:id="rId39"/>
    <p:sldId id="299" r:id="rId40"/>
    <p:sldId id="301" r:id="rId41"/>
    <p:sldId id="294" r:id="rId4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51" autoAdjust="0"/>
    <p:restoredTop sz="91331" autoAdjust="0"/>
  </p:normalViewPr>
  <p:slideViewPr>
    <p:cSldViewPr>
      <p:cViewPr varScale="1">
        <p:scale>
          <a:sx n="102" d="100"/>
          <a:sy n="102" d="100"/>
        </p:scale>
        <p:origin x="686"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2DB56F61-36D2-47D6-9F80-A891B2AC2C34}" type="datetimeFigureOut">
              <a:rPr lang="en-US" smtClean="0"/>
              <a:t>4/11/2014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AFE6A8B4-5BCE-4A21-B96E-093E433AB26C}" type="slidenum">
              <a:rPr lang="en-US" smtClean="0"/>
              <a:t>‹#›</a:t>
            </a:fld>
            <a:endParaRPr lang="en-US"/>
          </a:p>
        </p:txBody>
      </p:sp>
    </p:spTree>
    <p:extLst>
      <p:ext uri="{BB962C8B-B14F-4D97-AF65-F5344CB8AC3E}">
        <p14:creationId xmlns:p14="http://schemas.microsoft.com/office/powerpoint/2010/main" val="349561579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752475"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1"/>
          <p:cNvSpPr>
            <a:spLocks noGrp="1"/>
          </p:cNvSpPr>
          <p:nvPr>
            <p:ph type="ctrTitle"/>
          </p:nvPr>
        </p:nvSpPr>
        <p:spPr>
          <a:xfrm>
            <a:off x="1216152" y="1267485"/>
            <a:ext cx="7235981" cy="5133316"/>
          </a:xfrm>
        </p:spPr>
        <p:txBody>
          <a:bodyPr/>
          <a:lstStyle>
            <a:lvl1pPr>
              <a:defRPr sz="11500"/>
            </a:lvl1pPr>
          </a:lstStyle>
          <a:p>
            <a:r>
              <a:rPr lang="en-US" smtClean="0"/>
              <a:t>Click to edit Master title style</a:t>
            </a:r>
            <a:endParaRPr lang="en-US" dirty="0"/>
          </a:p>
        </p:txBody>
      </p:sp>
      <p:sp>
        <p:nvSpPr>
          <p:cNvPr id="3" name="Subtitle 2"/>
          <p:cNvSpPr>
            <a:spLocks noGrp="1"/>
          </p:cNvSpPr>
          <p:nvPr>
            <p:ph type="subTitle" idx="1"/>
          </p:nvPr>
        </p:nvSpPr>
        <p:spPr>
          <a:xfrm>
            <a:off x="1216151" y="201702"/>
            <a:ext cx="6189583" cy="949569"/>
          </a:xfrm>
        </p:spPr>
        <p:txBody>
          <a:bodyPr>
            <a:normAutofit/>
          </a:bodyPr>
          <a:lstStyle>
            <a:lvl1pPr marL="0" indent="0" algn="r">
              <a:buNone/>
              <a:defRPr sz="2400">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AB29395-C139-49DF-8324-073742F5F123}" type="datetimeFigureOut">
              <a:rPr lang="en-US" smtClean="0"/>
              <a:pPr/>
              <a:t>4/11/2014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150469" y="236415"/>
            <a:ext cx="785301" cy="365125"/>
          </a:xfrm>
        </p:spPr>
        <p:txBody>
          <a:bodyPr/>
          <a:lstStyle>
            <a:lvl1pPr>
              <a:defRPr sz="1400"/>
            </a:lvl1pPr>
          </a:lstStyle>
          <a:p>
            <a:fld id="{ED54A60C-4AC0-4E6E-95FE-756E8CA3B678}" type="slidenum">
              <a:rPr lang="en-US" smtClean="0"/>
              <a:pPr/>
              <a:t>‹#›</a:t>
            </a:fld>
            <a:endParaRPr lang="en-US" dirty="0"/>
          </a:p>
        </p:txBody>
      </p:sp>
      <p:grpSp>
        <p:nvGrpSpPr>
          <p:cNvPr id="7" name="Group 6"/>
          <p:cNvGrpSpPr/>
          <p:nvPr/>
        </p:nvGrpSpPr>
        <p:grpSpPr>
          <a:xfrm>
            <a:off x="7467600" y="209550"/>
            <a:ext cx="657226" cy="431800"/>
            <a:chOff x="7467600" y="209550"/>
            <a:chExt cx="657226" cy="431800"/>
          </a:xfrm>
          <a:solidFill>
            <a:schemeClr val="tx2">
              <a:lumMod val="60000"/>
              <a:lumOff val="40000"/>
            </a:schemeClr>
          </a:solidFill>
        </p:grpSpPr>
        <p:sp>
          <p:nvSpPr>
            <p:cNvPr id="8" name="Freeform 5"/>
            <p:cNvSpPr>
              <a:spLocks/>
            </p:cNvSpPr>
            <p:nvPr/>
          </p:nvSpPr>
          <p:spPr bwMode="auto">
            <a:xfrm>
              <a:off x="7467600"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5"/>
            <p:cNvSpPr>
              <a:spLocks/>
            </p:cNvSpPr>
            <p:nvPr/>
          </p:nvSpPr>
          <p:spPr bwMode="auto">
            <a:xfrm>
              <a:off x="7677151"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p:cNvSpPr>
            <p:nvPr/>
          </p:nvSpPr>
          <p:spPr bwMode="auto">
            <a:xfrm>
              <a:off x="7881939"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B29395-C139-49DF-8324-073742F5F123}" type="datetimeFigureOut">
              <a:rPr lang="en-US" smtClean="0"/>
              <a:pPr/>
              <a:t>4/11/2014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54A60C-4AC0-4E6E-95FE-756E8CA3B678}"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B29395-C139-49DF-8324-073742F5F123}" type="datetimeFigureOut">
              <a:rPr lang="en-US" smtClean="0"/>
              <a:pPr/>
              <a:t>4/11/2014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54A60C-4AC0-4E6E-95FE-756E8CA3B678}"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en-US" smtClean="0"/>
              <a:t>Click to edit Master title style</a:t>
            </a:r>
            <a:endParaRPr lang="en-US" dirty="0"/>
          </a:p>
        </p:txBody>
      </p:sp>
      <p:sp>
        <p:nvSpPr>
          <p:cNvPr id="3" name="Content Placeholder 2"/>
          <p:cNvSpPr>
            <a:spLocks noGrp="1"/>
          </p:cNvSpPr>
          <p:nvPr>
            <p:ph idx="1"/>
          </p:nvPr>
        </p:nvSpPr>
        <p:spPr>
          <a:xfrm>
            <a:off x="1219200" y="838200"/>
            <a:ext cx="7467600" cy="4419600"/>
          </a:xfrm>
        </p:spPr>
        <p:txBody>
          <a:bodyPr>
            <a:normAutofit/>
          </a:bodyPr>
          <a:lstStyle>
            <a:lvl1pPr>
              <a:defRPr sz="2800"/>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AB29395-C139-49DF-8324-073742F5F123}" type="datetimeFigureOut">
              <a:rPr lang="en-US" smtClean="0"/>
              <a:pPr/>
              <a:t>4/11/2014</a:t>
            </a:fld>
            <a:endParaRPr lang="en-US" dirty="0"/>
          </a:p>
        </p:txBody>
      </p:sp>
      <p:sp>
        <p:nvSpPr>
          <p:cNvPr id="10" name="Slide Number Placeholder 9"/>
          <p:cNvSpPr>
            <a:spLocks noGrp="1"/>
          </p:cNvSpPr>
          <p:nvPr>
            <p:ph type="sldNum" sz="quarter" idx="11"/>
          </p:nvPr>
        </p:nvSpPr>
        <p:spPr/>
        <p:txBody>
          <a:bodyPr/>
          <a:lstStyle/>
          <a:p>
            <a:fld id="{ED54A60C-4AC0-4E6E-95FE-756E8CA3B678}" type="slidenum">
              <a:rPr lang="en-US" smtClean="0"/>
              <a:pPr/>
              <a:t>‹#›</a:t>
            </a:fld>
            <a:endParaRPr lang="en-US" dirty="0"/>
          </a:p>
        </p:txBody>
      </p:sp>
      <p:sp>
        <p:nvSpPr>
          <p:cNvPr id="12" name="Footer Placeholder 11"/>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9199" y="4484080"/>
            <a:ext cx="7239001" cy="762000"/>
          </a:xfrm>
        </p:spPr>
        <p:txBody>
          <a:bodyPr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3"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en-US" smtClean="0"/>
              <a:t>Click to edit Master title style</a:t>
            </a:r>
            <a:endParaRPr lang="en-US" dirty="0"/>
          </a:p>
        </p:txBody>
      </p:sp>
      <p:sp>
        <p:nvSpPr>
          <p:cNvPr id="19" name="Date Placeholder 18"/>
          <p:cNvSpPr>
            <a:spLocks noGrp="1"/>
          </p:cNvSpPr>
          <p:nvPr>
            <p:ph type="dt" sz="half" idx="10"/>
          </p:nvPr>
        </p:nvSpPr>
        <p:spPr/>
        <p:txBody>
          <a:bodyPr/>
          <a:lstStyle/>
          <a:p>
            <a:fld id="{9AB29395-C139-49DF-8324-073742F5F123}" type="datetimeFigureOut">
              <a:rPr lang="en-US" smtClean="0"/>
              <a:pPr/>
              <a:t>4/11/2014</a:t>
            </a:fld>
            <a:endParaRPr lang="en-US" dirty="0"/>
          </a:p>
        </p:txBody>
      </p:sp>
      <p:sp>
        <p:nvSpPr>
          <p:cNvPr id="20" name="Slide Number Placeholder 19"/>
          <p:cNvSpPr>
            <a:spLocks noGrp="1"/>
          </p:cNvSpPr>
          <p:nvPr>
            <p:ph type="sldNum" sz="quarter" idx="11"/>
          </p:nvPr>
        </p:nvSpPr>
        <p:spPr/>
        <p:txBody>
          <a:bodyPr/>
          <a:lstStyle/>
          <a:p>
            <a:fld id="{ED54A60C-4AC0-4E6E-95FE-756E8CA3B678}" type="slidenum">
              <a:rPr lang="en-US" smtClean="0"/>
              <a:pPr/>
              <a:t>‹#›</a:t>
            </a:fld>
            <a:endParaRPr lang="en-US" dirty="0"/>
          </a:p>
        </p:txBody>
      </p:sp>
      <p:sp>
        <p:nvSpPr>
          <p:cNvPr id="21" name="Footer Placeholder 20"/>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9AB29395-C139-49DF-8324-073742F5F123}" type="datetimeFigureOut">
              <a:rPr lang="en-US" smtClean="0"/>
              <a:pPr/>
              <a:t>4/11/2014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54A60C-4AC0-4E6E-95FE-756E8CA3B678}" type="slidenum">
              <a:rPr lang="en-US" smtClean="0"/>
              <a:pPr/>
              <a:t>‹#›</a:t>
            </a:fld>
            <a:endParaRPr lang="en-US" dirty="0"/>
          </a:p>
        </p:txBody>
      </p:sp>
      <p:sp>
        <p:nvSpPr>
          <p:cNvPr id="9" name="Content Placeholder 8"/>
          <p:cNvSpPr>
            <a:spLocks noGrp="1"/>
          </p:cNvSpPr>
          <p:nvPr>
            <p:ph sz="quarter" idx="13"/>
          </p:nvPr>
        </p:nvSpPr>
        <p:spPr>
          <a:xfrm>
            <a:off x="1216152" y="841248"/>
            <a:ext cx="3730752"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5102352" y="841248"/>
            <a:ext cx="3730752"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19200" y="841248"/>
            <a:ext cx="3733800"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105400" y="841248"/>
            <a:ext cx="3735267"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9AB29395-C139-49DF-8324-073742F5F123}" type="datetimeFigureOut">
              <a:rPr lang="en-US" smtClean="0"/>
              <a:pPr/>
              <a:t>4/11/2014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D54A60C-4AC0-4E6E-95FE-756E8CA3B678}" type="slidenum">
              <a:rPr lang="en-US" smtClean="0"/>
              <a:pPr/>
              <a:t>‹#›</a:t>
            </a:fld>
            <a:endParaRPr lang="en-US" dirty="0"/>
          </a:p>
        </p:txBody>
      </p:sp>
      <p:sp>
        <p:nvSpPr>
          <p:cNvPr id="11" name="Content Placeholder 10"/>
          <p:cNvSpPr>
            <a:spLocks noGrp="1"/>
          </p:cNvSpPr>
          <p:nvPr>
            <p:ph sz="quarter" idx="13"/>
          </p:nvPr>
        </p:nvSpPr>
        <p:spPr>
          <a:xfrm>
            <a:off x="1216152" y="1380744"/>
            <a:ext cx="3730752" cy="38404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14"/>
          </p:nvPr>
        </p:nvSpPr>
        <p:spPr>
          <a:xfrm>
            <a:off x="5102352" y="1380743"/>
            <a:ext cx="3730752" cy="38404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AB29395-C139-49DF-8324-073742F5F123}" type="datetimeFigureOut">
              <a:rPr lang="en-US" smtClean="0"/>
              <a:pPr/>
              <a:t>4/11/2014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D54A60C-4AC0-4E6E-95FE-756E8CA3B678}"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AB29395-C139-49DF-8324-073742F5F123}" type="datetimeFigureOut">
              <a:rPr lang="en-US" smtClean="0"/>
              <a:pPr/>
              <a:t>4/11/2014</a:t>
            </a:fld>
            <a:endParaRPr lang="en-US" dirty="0"/>
          </a:p>
        </p:txBody>
      </p:sp>
      <p:sp>
        <p:nvSpPr>
          <p:cNvPr id="6" name="Slide Number Placeholder 5"/>
          <p:cNvSpPr>
            <a:spLocks noGrp="1"/>
          </p:cNvSpPr>
          <p:nvPr>
            <p:ph type="sldNum" sz="quarter" idx="11"/>
          </p:nvPr>
        </p:nvSpPr>
        <p:spPr/>
        <p:txBody>
          <a:bodyPr/>
          <a:lstStyle/>
          <a:p>
            <a:fld id="{ED54A60C-4AC0-4E6E-95FE-756E8CA3B678}" type="slidenum">
              <a:rPr lang="en-US" smtClean="0"/>
              <a:pPr/>
              <a:t>‹#›</a:t>
            </a:fld>
            <a:endParaRPr lang="en-US" dirty="0"/>
          </a:p>
        </p:txBody>
      </p:sp>
      <p:sp>
        <p:nvSpPr>
          <p:cNvPr id="7" name="Footer Placeholder 6"/>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00" y="395287"/>
            <a:ext cx="3008313" cy="1162050"/>
          </a:xfrm>
        </p:spPr>
        <p:txBody>
          <a:bodyPr anchor="b"/>
          <a:lstStyle>
            <a:lvl1pPr algn="l">
              <a:defRPr sz="2000" b="1">
                <a:ln>
                  <a:noFill/>
                </a:ln>
                <a:solidFill>
                  <a:srgbClr val="FF7605"/>
                </a:solidFill>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5715000" y="1557337"/>
            <a:ext cx="3008313" cy="43862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Content Placeholder 13"/>
          <p:cNvSpPr>
            <a:spLocks noGrp="1"/>
          </p:cNvSpPr>
          <p:nvPr>
            <p:ph sz="quarter" idx="13"/>
          </p:nvPr>
        </p:nvSpPr>
        <p:spPr>
          <a:xfrm>
            <a:off x="914400" y="381000"/>
            <a:ext cx="4800600" cy="594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8"/>
          <p:cNvSpPr>
            <a:spLocks noGrp="1"/>
          </p:cNvSpPr>
          <p:nvPr>
            <p:ph type="dt" sz="half" idx="14"/>
          </p:nvPr>
        </p:nvSpPr>
        <p:spPr/>
        <p:txBody>
          <a:bodyPr/>
          <a:lstStyle/>
          <a:p>
            <a:fld id="{9AB29395-C139-49DF-8324-073742F5F123}" type="datetimeFigureOut">
              <a:rPr lang="en-US" smtClean="0"/>
              <a:pPr/>
              <a:t>4/11/2014</a:t>
            </a:fld>
            <a:endParaRPr lang="en-US" dirty="0"/>
          </a:p>
        </p:txBody>
      </p:sp>
      <p:sp>
        <p:nvSpPr>
          <p:cNvPr id="10" name="Slide Number Placeholder 9"/>
          <p:cNvSpPr>
            <a:spLocks noGrp="1"/>
          </p:cNvSpPr>
          <p:nvPr>
            <p:ph type="sldNum" sz="quarter" idx="15"/>
          </p:nvPr>
        </p:nvSpPr>
        <p:spPr/>
        <p:txBody>
          <a:bodyPr/>
          <a:lstStyle/>
          <a:p>
            <a:fld id="{ED54A60C-4AC0-4E6E-95FE-756E8CA3B678}" type="slidenum">
              <a:rPr lang="en-US" smtClean="0"/>
              <a:pPr/>
              <a:t>‹#›</a:t>
            </a:fld>
            <a:endParaRPr lang="en-US" dirty="0"/>
          </a:p>
        </p:txBody>
      </p:sp>
      <p:sp>
        <p:nvSpPr>
          <p:cNvPr id="13" name="Footer Placeholder 12"/>
          <p:cNvSpPr>
            <a:spLocks noGrp="1"/>
          </p:cNvSpPr>
          <p:nvPr>
            <p:ph type="ftr" sz="quarter" idx="16"/>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624754"/>
            <a:ext cx="5486400" cy="404446"/>
          </a:xfrm>
        </p:spPr>
        <p:txBody>
          <a:bodyPr bIns="0" anchor="b"/>
          <a:lstStyle>
            <a:lvl1pPr algn="l">
              <a:defRPr sz="2000" b="1">
                <a:ln w="12700">
                  <a:noFill/>
                </a:ln>
                <a:solidFill>
                  <a:schemeClr val="tx1"/>
                </a:solidFill>
                <a:effectLs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323975" y="381000"/>
            <a:ext cx="5867400" cy="40814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219200" y="5029200"/>
            <a:ext cx="4038600" cy="1371600"/>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B29395-C139-49DF-8324-073742F5F123}" type="datetimeFigureOut">
              <a:rPr lang="en-US" smtClean="0"/>
              <a:pPr/>
              <a:t>4/11/2014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54A60C-4AC0-4E6E-95FE-756E8CA3B678}"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228600" cy="6858000"/>
          </a:xfrm>
          <a:prstGeom prst="rect">
            <a:avLst/>
          </a:prstGeom>
          <a:gradFill>
            <a:gsLst>
              <a:gs pos="0">
                <a:schemeClr val="accent1"/>
              </a:gs>
              <a:gs pos="52000">
                <a:schemeClr val="accent6">
                  <a:lumMod val="75000"/>
                </a:schemeClr>
              </a:gs>
              <a:gs pos="100000">
                <a:schemeClr val="accent6">
                  <a:lumMod val="5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13" name="Rectangle 12"/>
          <p:cNvSpPr/>
          <p:nvPr/>
        </p:nvSpPr>
        <p:spPr>
          <a:xfrm>
            <a:off x="0" y="0"/>
            <a:ext cx="228600"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Placeholder 1"/>
          <p:cNvSpPr>
            <a:spLocks noGrp="1"/>
          </p:cNvSpPr>
          <p:nvPr>
            <p:ph type="title"/>
          </p:nvPr>
        </p:nvSpPr>
        <p:spPr>
          <a:xfrm>
            <a:off x="1219200" y="5257800"/>
            <a:ext cx="7239000" cy="1143000"/>
          </a:xfrm>
          <a:prstGeom prst="rect">
            <a:avLst/>
          </a:prstGeom>
        </p:spPr>
        <p:txBody>
          <a:bodyPr vert="horz" lIns="91440" tIns="45720" rIns="91440" bIns="45720" rtlCol="0" anchor="b">
            <a:noAutofit/>
          </a:bodyPr>
          <a:lstStyle/>
          <a:p>
            <a:endParaRPr lang="en-US" dirty="0"/>
          </a:p>
        </p:txBody>
      </p:sp>
      <p:sp>
        <p:nvSpPr>
          <p:cNvPr id="3" name="Text Placeholder 2"/>
          <p:cNvSpPr>
            <a:spLocks noGrp="1"/>
          </p:cNvSpPr>
          <p:nvPr>
            <p:ph type="body" idx="1"/>
          </p:nvPr>
        </p:nvSpPr>
        <p:spPr>
          <a:xfrm>
            <a:off x="1219200" y="838200"/>
            <a:ext cx="7467600" cy="4419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1259680" y="6553200"/>
            <a:ext cx="7162800" cy="228600"/>
          </a:xfrm>
          <a:prstGeom prst="rect">
            <a:avLst/>
          </a:prstGeom>
        </p:spPr>
        <p:txBody>
          <a:bodyPr vert="horz" lIns="91440" tIns="45720" rIns="91440" bIns="45720" rtlCol="0" anchor="ctr"/>
          <a:lstStyle>
            <a:lvl1pPr algn="l">
              <a:defRPr sz="1200">
                <a:solidFill>
                  <a:schemeClr val="tx1">
                    <a:lumMod val="60000"/>
                    <a:lumOff val="40000"/>
                  </a:schemeClr>
                </a:solidFill>
              </a:defRPr>
            </a:lvl1pPr>
          </a:lstStyle>
          <a:p>
            <a:endParaRPr lang="en-US" dirty="0"/>
          </a:p>
        </p:txBody>
      </p:sp>
      <p:sp>
        <p:nvSpPr>
          <p:cNvPr id="6" name="Slide Number Placeholder 5"/>
          <p:cNvSpPr>
            <a:spLocks noGrp="1"/>
          </p:cNvSpPr>
          <p:nvPr>
            <p:ph type="sldNum" sz="quarter" idx="4"/>
          </p:nvPr>
        </p:nvSpPr>
        <p:spPr>
          <a:xfrm>
            <a:off x="8686800" y="5740400"/>
            <a:ext cx="381000" cy="365125"/>
          </a:xfrm>
          <a:prstGeom prst="rect">
            <a:avLst/>
          </a:prstGeom>
        </p:spPr>
        <p:txBody>
          <a:bodyPr vert="horz" lIns="91440" tIns="45720" rIns="91440" bIns="45720" rtlCol="0" anchor="ctr"/>
          <a:lstStyle>
            <a:lvl1pPr algn="l">
              <a:defRPr sz="1200" b="0">
                <a:solidFill>
                  <a:schemeClr val="tx2">
                    <a:lumMod val="60000"/>
                    <a:lumOff val="40000"/>
                  </a:schemeClr>
                </a:solidFill>
              </a:defRPr>
            </a:lvl1pPr>
          </a:lstStyle>
          <a:p>
            <a:fld id="{ED54A60C-4AC0-4E6E-95FE-756E8CA3B678}" type="slidenum">
              <a:rPr lang="en-US" smtClean="0"/>
              <a:pPr/>
              <a:t>‹#›</a:t>
            </a:fld>
            <a:endParaRPr lang="en-US" dirty="0"/>
          </a:p>
        </p:txBody>
      </p:sp>
      <p:sp>
        <p:nvSpPr>
          <p:cNvPr id="16" name="Freeform 5"/>
          <p:cNvSpPr>
            <a:spLocks/>
          </p:cNvSpPr>
          <p:nvPr/>
        </p:nvSpPr>
        <p:spPr bwMode="auto">
          <a:xfrm>
            <a:off x="8453438" y="571500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solidFill>
            <a:schemeClr val="tx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2"/>
          </p:nvPr>
        </p:nvSpPr>
        <p:spPr>
          <a:xfrm rot="16200000">
            <a:off x="-1198682" y="4821116"/>
            <a:ext cx="2625969" cy="228600"/>
          </a:xfrm>
          <a:prstGeom prst="rect">
            <a:avLst/>
          </a:prstGeom>
        </p:spPr>
        <p:txBody>
          <a:bodyPr vert="horz" lIns="91440" tIns="45720" rIns="91440" bIns="45720" rtlCol="0" anchor="ctr"/>
          <a:lstStyle>
            <a:lvl1pPr algn="l">
              <a:defRPr sz="1200">
                <a:solidFill>
                  <a:srgbClr val="FFFFFF"/>
                </a:solidFill>
              </a:defRPr>
            </a:lvl1pPr>
          </a:lstStyle>
          <a:p>
            <a:fld id="{9AB29395-C139-49DF-8324-073742F5F123}" type="datetimeFigureOut">
              <a:rPr lang="en-US" smtClean="0"/>
              <a:pPr/>
              <a:t>4/11/2014</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txStyles>
    <p:titleStyle>
      <a:lvl1pPr algn="l" defTabSz="914400" rtl="0" eaLnBrk="1" latinLnBrk="0" hangingPunct="1">
        <a:spcBef>
          <a:spcPct val="0"/>
        </a:spcBef>
        <a:buNone/>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housing.nv.gov/programs/FTH/Lender_Information/" TargetMode="External"/><Relationship Id="rId2" Type="http://schemas.openxmlformats.org/officeDocument/2006/relationships/hyperlink" Target="http://housing.nv.gov/programs/FTH/Lender_Forms/"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7206"/>
            <a:ext cx="8228860" cy="1054394"/>
          </a:xfrm>
          <a:solidFill>
            <a:schemeClr val="tx1"/>
          </a:solidFill>
        </p:spPr>
        <p:style>
          <a:lnRef idx="1">
            <a:schemeClr val="accent1"/>
          </a:lnRef>
          <a:fillRef idx="3">
            <a:schemeClr val="accent1"/>
          </a:fillRef>
          <a:effectRef idx="2">
            <a:schemeClr val="accent1"/>
          </a:effectRef>
          <a:fontRef idx="minor">
            <a:schemeClr val="lt1"/>
          </a:fontRef>
        </p:style>
        <p:txBody>
          <a:bodyPr/>
          <a:lstStyle/>
          <a:p>
            <a:pPr algn="ctr"/>
            <a:r>
              <a:rPr lang="en-US" sz="6000" dirty="0" smtClean="0"/>
              <a:t>Lender Online Training</a:t>
            </a:r>
            <a:endParaRPr lang="en-US" sz="6000" dirty="0"/>
          </a:p>
        </p:txBody>
      </p:sp>
      <p:sp>
        <p:nvSpPr>
          <p:cNvPr id="6" name="Content Placeholder 4"/>
          <p:cNvSpPr>
            <a:spLocks noGrp="1"/>
          </p:cNvSpPr>
          <p:nvPr>
            <p:ph idx="1"/>
          </p:nvPr>
        </p:nvSpPr>
        <p:spPr>
          <a:xfrm>
            <a:off x="457200" y="1676400"/>
            <a:ext cx="8229600" cy="4876800"/>
          </a:xfrm>
        </p:spPr>
        <p:style>
          <a:lnRef idx="1">
            <a:schemeClr val="accent4"/>
          </a:lnRef>
          <a:fillRef idx="3">
            <a:schemeClr val="accent4"/>
          </a:fillRef>
          <a:effectRef idx="2">
            <a:schemeClr val="accent4"/>
          </a:effectRef>
          <a:fontRef idx="minor">
            <a:schemeClr val="lt1"/>
          </a:fontRef>
        </p:style>
        <p:txBody>
          <a:bodyPr>
            <a:normAutofit/>
          </a:bodyPr>
          <a:lstStyle/>
          <a:p>
            <a:pPr marL="0" indent="0" algn="ctr">
              <a:buNone/>
            </a:pPr>
            <a:r>
              <a:rPr lang="en-US" sz="3600" dirty="0" smtClean="0"/>
              <a:t>Nevada Housing Division</a:t>
            </a:r>
          </a:p>
          <a:p>
            <a:pPr marL="0" indent="0" algn="ctr">
              <a:buNone/>
            </a:pPr>
            <a:r>
              <a:rPr lang="en-US" sz="3600" dirty="0" smtClean="0"/>
              <a:t>Loan Submission Training</a:t>
            </a:r>
          </a:p>
        </p:txBody>
      </p:sp>
      <p:pic>
        <p:nvPicPr>
          <p:cNvPr id="1028" name="Picture 4" descr="http://www.nvhousing.state.nv.us/includes/state_profile.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5181600"/>
            <a:ext cx="1036319"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grodriguez\AppData\Local\Microsoft\Windows\Temporary Internet Files\Content.IE5\DEWCUJQR\MC900435243[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5776" y="4248150"/>
            <a:ext cx="3067050" cy="306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84461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940" y="2831806"/>
            <a:ext cx="8228860" cy="1054394"/>
          </a:xfrm>
          <a:solidFill>
            <a:schemeClr val="tx1"/>
          </a:solidFill>
        </p:spPr>
        <p:style>
          <a:lnRef idx="1">
            <a:schemeClr val="accent1"/>
          </a:lnRef>
          <a:fillRef idx="3">
            <a:schemeClr val="accent1"/>
          </a:fillRef>
          <a:effectRef idx="2">
            <a:schemeClr val="accent1"/>
          </a:effectRef>
          <a:fontRef idx="minor">
            <a:schemeClr val="lt1"/>
          </a:fontRef>
        </p:style>
        <p:txBody>
          <a:bodyPr/>
          <a:lstStyle/>
          <a:p>
            <a:pPr algn="ctr"/>
            <a:r>
              <a:rPr lang="en-US" sz="5400" dirty="0" smtClean="0"/>
              <a:t>User Account Management</a:t>
            </a:r>
            <a:endParaRPr lang="en-US" sz="5400" dirty="0"/>
          </a:p>
        </p:txBody>
      </p:sp>
      <p:pic>
        <p:nvPicPr>
          <p:cNvPr id="1032" name="Picture 8" descr="Emphasys Software. HFA Divis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00775" y="5429249"/>
            <a:ext cx="2028825" cy="1047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89418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7206"/>
            <a:ext cx="8228860" cy="1054394"/>
          </a:xfrm>
          <a:solidFill>
            <a:schemeClr val="tx1"/>
          </a:solidFill>
        </p:spPr>
        <p:style>
          <a:lnRef idx="1">
            <a:schemeClr val="accent1"/>
          </a:lnRef>
          <a:fillRef idx="3">
            <a:schemeClr val="accent1"/>
          </a:fillRef>
          <a:effectRef idx="2">
            <a:schemeClr val="accent1"/>
          </a:effectRef>
          <a:fontRef idx="minor">
            <a:schemeClr val="lt1"/>
          </a:fontRef>
        </p:style>
        <p:txBody>
          <a:bodyPr/>
          <a:lstStyle/>
          <a:p>
            <a:r>
              <a:rPr lang="en-US" sz="4400" dirty="0" smtClean="0"/>
              <a:t>User Accounts Tab</a:t>
            </a:r>
            <a:endParaRPr lang="en-US" sz="4400" dirty="0"/>
          </a:p>
        </p:txBody>
      </p:sp>
      <p:pic>
        <p:nvPicPr>
          <p:cNvPr id="4" name="Picture 3"/>
          <p:cNvPicPr/>
          <p:nvPr/>
        </p:nvPicPr>
        <p:blipFill rotWithShape="1">
          <a:blip r:embed="rId2" cstate="print"/>
          <a:srcRect t="5524" b="75122"/>
          <a:stretch/>
        </p:blipFill>
        <p:spPr bwMode="auto">
          <a:xfrm>
            <a:off x="438912" y="1371601"/>
            <a:ext cx="8247888" cy="1390650"/>
          </a:xfrm>
          <a:prstGeom prst="rect">
            <a:avLst/>
          </a:prstGeom>
          <a:ln>
            <a:noFill/>
          </a:ln>
          <a:extLst>
            <a:ext uri="{53640926-AAD7-44D8-BBD7-CCE9431645EC}">
              <a14:shadowObscured xmlns:a14="http://schemas.microsoft.com/office/drawing/2010/main"/>
            </a:ext>
          </a:extLst>
        </p:spPr>
      </p:pic>
      <p:sp>
        <p:nvSpPr>
          <p:cNvPr id="6" name="Rounded Rectangle 5"/>
          <p:cNvSpPr/>
          <p:nvPr/>
        </p:nvSpPr>
        <p:spPr>
          <a:xfrm>
            <a:off x="3429000" y="3886200"/>
            <a:ext cx="5334000" cy="2362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t>Admin </a:t>
            </a:r>
            <a:r>
              <a:rPr lang="en-US" sz="2400" b="1" dirty="0"/>
              <a:t>appointed users will select the </a:t>
            </a:r>
            <a:r>
              <a:rPr lang="en-US" sz="2400" b="1" dirty="0" smtClean="0"/>
              <a:t>“User Accounts” </a:t>
            </a:r>
            <a:r>
              <a:rPr lang="en-US" sz="2400" b="1" dirty="0"/>
              <a:t>tab to set up new users and to edit/inactivate old ones. Non-admin level users will not see this tab when they sign in. </a:t>
            </a:r>
          </a:p>
        </p:txBody>
      </p:sp>
      <p:cxnSp>
        <p:nvCxnSpPr>
          <p:cNvPr id="7" name="Straight Arrow Connector 6"/>
          <p:cNvCxnSpPr/>
          <p:nvPr/>
        </p:nvCxnSpPr>
        <p:spPr>
          <a:xfrm flipH="1" flipV="1">
            <a:off x="4236720" y="2590800"/>
            <a:ext cx="510540" cy="12192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33606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7206"/>
            <a:ext cx="8228860" cy="1054394"/>
          </a:xfrm>
          <a:solidFill>
            <a:schemeClr val="tx1"/>
          </a:solidFill>
        </p:spPr>
        <p:style>
          <a:lnRef idx="1">
            <a:schemeClr val="accent1"/>
          </a:lnRef>
          <a:fillRef idx="3">
            <a:schemeClr val="accent1"/>
          </a:fillRef>
          <a:effectRef idx="2">
            <a:schemeClr val="accent1"/>
          </a:effectRef>
          <a:fontRef idx="minor">
            <a:schemeClr val="lt1"/>
          </a:fontRef>
        </p:style>
        <p:txBody>
          <a:bodyPr/>
          <a:lstStyle/>
          <a:p>
            <a:r>
              <a:rPr lang="en-US" sz="4400" dirty="0" smtClean="0"/>
              <a:t>User Account Management</a:t>
            </a:r>
            <a:endParaRPr lang="en-US" sz="4400" dirty="0"/>
          </a:p>
        </p:txBody>
      </p:sp>
      <p:pic>
        <p:nvPicPr>
          <p:cNvPr id="4" name="Picture 3"/>
          <p:cNvPicPr/>
          <p:nvPr/>
        </p:nvPicPr>
        <p:blipFill rotWithShape="1">
          <a:blip r:embed="rId2" cstate="print"/>
          <a:srcRect t="5524" b="19182"/>
          <a:stretch/>
        </p:blipFill>
        <p:spPr bwMode="auto">
          <a:xfrm>
            <a:off x="438912" y="1371600"/>
            <a:ext cx="8247888" cy="4953000"/>
          </a:xfrm>
          <a:prstGeom prst="rect">
            <a:avLst/>
          </a:prstGeom>
          <a:ln>
            <a:noFill/>
          </a:ln>
          <a:extLst>
            <a:ext uri="{53640926-AAD7-44D8-BBD7-CCE9431645EC}">
              <a14:shadowObscured xmlns:a14="http://schemas.microsoft.com/office/drawing/2010/main"/>
            </a:ext>
          </a:extLst>
        </p:spPr>
      </p:pic>
      <p:sp>
        <p:nvSpPr>
          <p:cNvPr id="6" name="Rounded Rectangle 5"/>
          <p:cNvSpPr/>
          <p:nvPr/>
        </p:nvSpPr>
        <p:spPr>
          <a:xfrm>
            <a:off x="3276600" y="3886200"/>
            <a:ext cx="5334000" cy="1447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t>This </a:t>
            </a:r>
            <a:r>
              <a:rPr lang="en-US" sz="2800" b="1" dirty="0"/>
              <a:t>screen appears when the </a:t>
            </a:r>
            <a:r>
              <a:rPr lang="en-US" sz="2800" b="1" dirty="0" smtClean="0"/>
              <a:t>“User Accounts” </a:t>
            </a:r>
            <a:r>
              <a:rPr lang="en-US" sz="2800" b="1" dirty="0"/>
              <a:t>tab is </a:t>
            </a:r>
            <a:r>
              <a:rPr lang="en-US" sz="2800" b="1" dirty="0" smtClean="0"/>
              <a:t>clicked... </a:t>
            </a:r>
            <a:endParaRPr lang="en-US" sz="2800" b="1" dirty="0"/>
          </a:p>
        </p:txBody>
      </p:sp>
      <p:cxnSp>
        <p:nvCxnSpPr>
          <p:cNvPr id="7" name="Straight Arrow Connector 6"/>
          <p:cNvCxnSpPr/>
          <p:nvPr/>
        </p:nvCxnSpPr>
        <p:spPr>
          <a:xfrm flipH="1" flipV="1">
            <a:off x="4236720" y="2590800"/>
            <a:ext cx="510540" cy="12192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755415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7206"/>
            <a:ext cx="8228860" cy="1054394"/>
          </a:xfrm>
          <a:solidFill>
            <a:schemeClr val="tx1"/>
          </a:solidFill>
        </p:spPr>
        <p:style>
          <a:lnRef idx="1">
            <a:schemeClr val="accent1"/>
          </a:lnRef>
          <a:fillRef idx="3">
            <a:schemeClr val="accent1"/>
          </a:fillRef>
          <a:effectRef idx="2">
            <a:schemeClr val="accent1"/>
          </a:effectRef>
          <a:fontRef idx="minor">
            <a:schemeClr val="lt1"/>
          </a:fontRef>
        </p:style>
        <p:txBody>
          <a:bodyPr/>
          <a:lstStyle/>
          <a:p>
            <a:r>
              <a:rPr lang="en-US" sz="4400" dirty="0" smtClean="0"/>
              <a:t>Adding, Deleting &amp; Editing Users</a:t>
            </a:r>
            <a:endParaRPr lang="en-US" sz="4400" dirty="0"/>
          </a:p>
        </p:txBody>
      </p:sp>
      <p:sp>
        <p:nvSpPr>
          <p:cNvPr id="5" name="Content Placeholder 4"/>
          <p:cNvSpPr>
            <a:spLocks noGrp="1"/>
          </p:cNvSpPr>
          <p:nvPr>
            <p:ph idx="1"/>
          </p:nvPr>
        </p:nvSpPr>
        <p:spPr>
          <a:xfrm>
            <a:off x="457200" y="1676400"/>
            <a:ext cx="8229600" cy="4876800"/>
          </a:xfrm>
        </p:spPr>
        <p:style>
          <a:lnRef idx="1">
            <a:schemeClr val="accent4"/>
          </a:lnRef>
          <a:fillRef idx="3">
            <a:schemeClr val="accent4"/>
          </a:fillRef>
          <a:effectRef idx="2">
            <a:schemeClr val="accent4"/>
          </a:effectRef>
          <a:fontRef idx="minor">
            <a:schemeClr val="lt1"/>
          </a:fontRef>
        </p:style>
        <p:txBody>
          <a:bodyPr>
            <a:noAutofit/>
          </a:bodyPr>
          <a:lstStyle/>
          <a:p>
            <a:r>
              <a:rPr lang="en-US" dirty="0" smtClean="0"/>
              <a:t>Select </a:t>
            </a:r>
            <a:r>
              <a:rPr lang="en-US" dirty="0"/>
              <a:t>the </a:t>
            </a:r>
            <a:r>
              <a:rPr lang="en-US" b="1" dirty="0">
                <a:solidFill>
                  <a:schemeClr val="accent1"/>
                </a:solidFill>
              </a:rPr>
              <a:t>Users/Contacts</a:t>
            </a:r>
            <a:r>
              <a:rPr lang="en-US" dirty="0">
                <a:solidFill>
                  <a:schemeClr val="accent1">
                    <a:lumMod val="75000"/>
                  </a:schemeClr>
                </a:solidFill>
              </a:rPr>
              <a:t> </a:t>
            </a:r>
            <a:r>
              <a:rPr lang="en-US" dirty="0"/>
              <a:t>button under “Other Accounts</a:t>
            </a:r>
            <a:r>
              <a:rPr lang="en-US" dirty="0" smtClean="0"/>
              <a:t>”. </a:t>
            </a:r>
            <a:r>
              <a:rPr lang="en-US" dirty="0"/>
              <a:t>This will result in a global view of all users signed up under your lender account. </a:t>
            </a:r>
            <a:endParaRPr lang="en-US" dirty="0" smtClean="0"/>
          </a:p>
          <a:p>
            <a:endParaRPr lang="en-US" sz="2400" dirty="0"/>
          </a:p>
          <a:p>
            <a:r>
              <a:rPr lang="en-US" dirty="0"/>
              <a:t>You may print out a </a:t>
            </a:r>
            <a:r>
              <a:rPr lang="en-US" b="1" dirty="0">
                <a:solidFill>
                  <a:schemeClr val="accent1"/>
                </a:solidFill>
              </a:rPr>
              <a:t>list</a:t>
            </a:r>
            <a:r>
              <a:rPr lang="en-US" dirty="0">
                <a:solidFill>
                  <a:schemeClr val="accent1"/>
                </a:solidFill>
              </a:rPr>
              <a:t> </a:t>
            </a:r>
            <a:r>
              <a:rPr lang="en-US" dirty="0"/>
              <a:t>or search by a name once users are set up. </a:t>
            </a:r>
            <a:endParaRPr lang="en-US" dirty="0" smtClean="0"/>
          </a:p>
          <a:p>
            <a:pPr marL="0" indent="0">
              <a:buNone/>
            </a:pPr>
            <a:endParaRPr lang="en-US" dirty="0" smtClean="0"/>
          </a:p>
          <a:p>
            <a:r>
              <a:rPr lang="en-US" dirty="0" smtClean="0"/>
              <a:t>Select </a:t>
            </a:r>
            <a:r>
              <a:rPr lang="en-US" b="1" dirty="0" smtClean="0">
                <a:solidFill>
                  <a:schemeClr val="accent1"/>
                </a:solidFill>
              </a:rPr>
              <a:t>Add</a:t>
            </a:r>
            <a:r>
              <a:rPr lang="en-US" dirty="0" smtClean="0"/>
              <a:t>, </a:t>
            </a:r>
            <a:r>
              <a:rPr lang="en-US" b="1" dirty="0" smtClean="0">
                <a:solidFill>
                  <a:schemeClr val="accent1"/>
                </a:solidFill>
              </a:rPr>
              <a:t>edit</a:t>
            </a:r>
            <a:r>
              <a:rPr lang="en-US" dirty="0"/>
              <a:t>, or </a:t>
            </a:r>
            <a:r>
              <a:rPr lang="en-US" b="1" dirty="0">
                <a:solidFill>
                  <a:schemeClr val="accent1"/>
                </a:solidFill>
              </a:rPr>
              <a:t>delete</a:t>
            </a:r>
            <a:r>
              <a:rPr lang="en-US" dirty="0">
                <a:solidFill>
                  <a:schemeClr val="accent1"/>
                </a:solidFill>
              </a:rPr>
              <a:t> </a:t>
            </a:r>
            <a:r>
              <a:rPr lang="en-US" dirty="0"/>
              <a:t>a user by selecting the appropriate action key pictured to the lower left. </a:t>
            </a:r>
            <a:endParaRPr lang="en-US" dirty="0" smtClean="0">
              <a:solidFill>
                <a:schemeClr val="bg1"/>
              </a:solidFill>
            </a:endParaRPr>
          </a:p>
        </p:txBody>
      </p:sp>
    </p:spTree>
    <p:extLst>
      <p:ext uri="{BB962C8B-B14F-4D97-AF65-F5344CB8AC3E}">
        <p14:creationId xmlns:p14="http://schemas.microsoft.com/office/powerpoint/2010/main" val="1108569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7206"/>
            <a:ext cx="8228860" cy="1054394"/>
          </a:xfrm>
          <a:solidFill>
            <a:schemeClr val="tx1"/>
          </a:solidFill>
        </p:spPr>
        <p:style>
          <a:lnRef idx="1">
            <a:schemeClr val="accent1"/>
          </a:lnRef>
          <a:fillRef idx="3">
            <a:schemeClr val="accent1"/>
          </a:fillRef>
          <a:effectRef idx="2">
            <a:schemeClr val="accent1"/>
          </a:effectRef>
          <a:fontRef idx="minor">
            <a:schemeClr val="lt1"/>
          </a:fontRef>
        </p:style>
        <p:txBody>
          <a:bodyPr/>
          <a:lstStyle/>
          <a:p>
            <a:r>
              <a:rPr lang="en-US" sz="4400" dirty="0" smtClean="0"/>
              <a:t>Sample User List</a:t>
            </a:r>
            <a:endParaRPr lang="en-US" sz="4400" dirty="0"/>
          </a:p>
        </p:txBody>
      </p:sp>
      <p:pic>
        <p:nvPicPr>
          <p:cNvPr id="4" name="Picture 3"/>
          <p:cNvPicPr/>
          <p:nvPr/>
        </p:nvPicPr>
        <p:blipFill rotWithShape="1">
          <a:blip r:embed="rId2" cstate="print"/>
          <a:srcRect t="5525" r="1476" b="9974"/>
          <a:stretch/>
        </p:blipFill>
        <p:spPr bwMode="auto">
          <a:xfrm>
            <a:off x="457200" y="1371600"/>
            <a:ext cx="8247888" cy="49393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195306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7206"/>
            <a:ext cx="8228860" cy="1054394"/>
          </a:xfrm>
          <a:solidFill>
            <a:schemeClr val="tx1"/>
          </a:solidFill>
        </p:spPr>
        <p:style>
          <a:lnRef idx="1">
            <a:schemeClr val="accent1"/>
          </a:lnRef>
          <a:fillRef idx="3">
            <a:schemeClr val="accent1"/>
          </a:fillRef>
          <a:effectRef idx="2">
            <a:schemeClr val="accent1"/>
          </a:effectRef>
          <a:fontRef idx="minor">
            <a:schemeClr val="lt1"/>
          </a:fontRef>
        </p:style>
        <p:txBody>
          <a:bodyPr/>
          <a:lstStyle/>
          <a:p>
            <a:r>
              <a:rPr lang="en-US" sz="4400" dirty="0" smtClean="0"/>
              <a:t>Sample User Account Screen</a:t>
            </a:r>
            <a:endParaRPr lang="en-US" sz="4400" dirty="0"/>
          </a:p>
        </p:txBody>
      </p:sp>
      <p:pic>
        <p:nvPicPr>
          <p:cNvPr id="7" name="Picture 6"/>
          <p:cNvPicPr/>
          <p:nvPr/>
        </p:nvPicPr>
        <p:blipFill rotWithShape="1">
          <a:blip r:embed="rId2" cstate="print"/>
          <a:srcRect t="5525" r="1476" b="8134"/>
          <a:stretch/>
        </p:blipFill>
        <p:spPr bwMode="auto">
          <a:xfrm>
            <a:off x="457200" y="1295400"/>
            <a:ext cx="8247888" cy="5257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87568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7206"/>
            <a:ext cx="8228860" cy="1054394"/>
          </a:xfrm>
          <a:solidFill>
            <a:schemeClr val="tx1"/>
          </a:solidFill>
        </p:spPr>
        <p:style>
          <a:lnRef idx="1">
            <a:schemeClr val="accent1"/>
          </a:lnRef>
          <a:fillRef idx="3">
            <a:schemeClr val="accent1"/>
          </a:fillRef>
          <a:effectRef idx="2">
            <a:schemeClr val="accent1"/>
          </a:effectRef>
          <a:fontRef idx="minor">
            <a:schemeClr val="lt1"/>
          </a:fontRef>
        </p:style>
        <p:txBody>
          <a:bodyPr/>
          <a:lstStyle/>
          <a:p>
            <a:r>
              <a:rPr lang="en-US" sz="4400" dirty="0" smtClean="0"/>
              <a:t>New User Input Instructions</a:t>
            </a:r>
            <a:endParaRPr lang="en-US" sz="4400" dirty="0"/>
          </a:p>
        </p:txBody>
      </p:sp>
      <p:sp>
        <p:nvSpPr>
          <p:cNvPr id="5" name="Content Placeholder 4"/>
          <p:cNvSpPr>
            <a:spLocks noGrp="1"/>
          </p:cNvSpPr>
          <p:nvPr>
            <p:ph idx="1"/>
          </p:nvPr>
        </p:nvSpPr>
        <p:spPr>
          <a:xfrm>
            <a:off x="457200" y="1676400"/>
            <a:ext cx="8229600" cy="4876800"/>
          </a:xfrm>
        </p:spPr>
        <p:style>
          <a:lnRef idx="1">
            <a:schemeClr val="accent4"/>
          </a:lnRef>
          <a:fillRef idx="3">
            <a:schemeClr val="accent4"/>
          </a:fillRef>
          <a:effectRef idx="2">
            <a:schemeClr val="accent4"/>
          </a:effectRef>
          <a:fontRef idx="minor">
            <a:schemeClr val="lt1"/>
          </a:fontRef>
        </p:style>
        <p:txBody>
          <a:bodyPr>
            <a:noAutofit/>
          </a:bodyPr>
          <a:lstStyle/>
          <a:p>
            <a:r>
              <a:rPr lang="en-US" sz="2400" b="1" dirty="0" smtClean="0"/>
              <a:t>All asterisked </a:t>
            </a:r>
            <a:r>
              <a:rPr lang="en-US" sz="2400" dirty="0" smtClean="0">
                <a:solidFill>
                  <a:schemeClr val="accent1"/>
                </a:solidFill>
              </a:rPr>
              <a:t>(*)</a:t>
            </a:r>
            <a:r>
              <a:rPr lang="en-US" sz="2400" b="1" dirty="0" smtClean="0"/>
              <a:t> </a:t>
            </a:r>
            <a:r>
              <a:rPr lang="en-US" sz="2400" b="1" dirty="0"/>
              <a:t>fields must be </a:t>
            </a:r>
            <a:r>
              <a:rPr lang="en-US" sz="2400" b="1" dirty="0" smtClean="0"/>
              <a:t>entered </a:t>
            </a:r>
            <a:endParaRPr lang="en-US" sz="2400" dirty="0"/>
          </a:p>
          <a:p>
            <a:r>
              <a:rPr lang="en-US" sz="2400" b="1" dirty="0" smtClean="0"/>
              <a:t>You </a:t>
            </a:r>
            <a:r>
              <a:rPr lang="en-US" sz="2400" b="1" dirty="0"/>
              <a:t>must select an </a:t>
            </a:r>
            <a:r>
              <a:rPr lang="en-US" sz="2400" b="1" dirty="0" smtClean="0">
                <a:solidFill>
                  <a:schemeClr val="accent1"/>
                </a:solidFill>
              </a:rPr>
              <a:t>“Access Level” </a:t>
            </a:r>
            <a:r>
              <a:rPr lang="en-US" sz="2400" b="1" dirty="0"/>
              <a:t>from the drop down </a:t>
            </a:r>
            <a:r>
              <a:rPr lang="en-US" sz="2400" b="1" dirty="0" smtClean="0"/>
              <a:t>box (Levels </a:t>
            </a:r>
            <a:r>
              <a:rPr lang="en-US" sz="2400" b="1" dirty="0"/>
              <a:t>are explained in the next </a:t>
            </a:r>
            <a:r>
              <a:rPr lang="en-US" sz="2400" b="1" dirty="0" smtClean="0"/>
              <a:t>slide) </a:t>
            </a:r>
            <a:endParaRPr lang="en-US" sz="2400" dirty="0"/>
          </a:p>
          <a:p>
            <a:r>
              <a:rPr lang="en-US" sz="2400" b="1" dirty="0" smtClean="0"/>
              <a:t>Once </a:t>
            </a:r>
            <a:r>
              <a:rPr lang="en-US" sz="2400" b="1" dirty="0"/>
              <a:t>the access level is selected, it will open up </a:t>
            </a:r>
            <a:r>
              <a:rPr lang="en-US" sz="2400" b="1" dirty="0">
                <a:solidFill>
                  <a:schemeClr val="accent1"/>
                </a:solidFill>
              </a:rPr>
              <a:t>new field</a:t>
            </a:r>
            <a:r>
              <a:rPr lang="en-US" sz="2400" b="1" dirty="0">
                <a:solidFill>
                  <a:schemeClr val="accent1">
                    <a:lumMod val="75000"/>
                  </a:schemeClr>
                </a:solidFill>
              </a:rPr>
              <a:t>s</a:t>
            </a:r>
            <a:r>
              <a:rPr lang="en-US" sz="2400" b="1" dirty="0"/>
              <a:t>, including a branch </a:t>
            </a:r>
            <a:r>
              <a:rPr lang="en-US" sz="2400" b="1" dirty="0" smtClean="0"/>
              <a:t>name. NHD recommends that you assign a </a:t>
            </a:r>
            <a:r>
              <a:rPr lang="en-US" sz="2400" b="1" dirty="0"/>
              <a:t>user to </a:t>
            </a:r>
            <a:r>
              <a:rPr lang="en-US" sz="2400" b="1" dirty="0" smtClean="0"/>
              <a:t>their branch location, when applicable</a:t>
            </a:r>
            <a:endParaRPr lang="en-US" sz="2400" dirty="0"/>
          </a:p>
          <a:p>
            <a:r>
              <a:rPr lang="en-US" sz="2400" b="1" dirty="0" smtClean="0"/>
              <a:t>You </a:t>
            </a:r>
            <a:r>
              <a:rPr lang="en-US" sz="2400" b="1" dirty="0"/>
              <a:t>must give them a permanent </a:t>
            </a:r>
            <a:r>
              <a:rPr lang="en-US" sz="2400" b="1" dirty="0">
                <a:solidFill>
                  <a:schemeClr val="accent1"/>
                </a:solidFill>
              </a:rPr>
              <a:t>user name </a:t>
            </a:r>
            <a:r>
              <a:rPr lang="en-US" sz="2400" b="1" dirty="0"/>
              <a:t>and a temporary </a:t>
            </a:r>
            <a:r>
              <a:rPr lang="en-US" sz="2400" b="1" dirty="0" smtClean="0">
                <a:solidFill>
                  <a:schemeClr val="accent1"/>
                </a:solidFill>
              </a:rPr>
              <a:t>password</a:t>
            </a:r>
            <a:r>
              <a:rPr lang="en-US" sz="2400" b="1" dirty="0" smtClean="0"/>
              <a:t>, </a:t>
            </a:r>
            <a:r>
              <a:rPr lang="en-US" sz="2400" b="1" dirty="0"/>
              <a:t>which they will be prompted to change at </a:t>
            </a:r>
            <a:r>
              <a:rPr lang="en-US" sz="2400" b="1" dirty="0" smtClean="0"/>
              <a:t>initial login </a:t>
            </a:r>
            <a:endParaRPr lang="en-US" sz="2400" dirty="0"/>
          </a:p>
          <a:p>
            <a:r>
              <a:rPr lang="en-US" sz="2400" b="1" dirty="0" smtClean="0"/>
              <a:t>Don’t forget to </a:t>
            </a:r>
            <a:r>
              <a:rPr lang="en-US" sz="2400" b="1" dirty="0" smtClean="0">
                <a:solidFill>
                  <a:schemeClr val="accent1"/>
                </a:solidFill>
              </a:rPr>
              <a:t>&lt;Save&gt; </a:t>
            </a:r>
            <a:r>
              <a:rPr lang="en-US" sz="2400" b="1" dirty="0" smtClean="0"/>
              <a:t>your </a:t>
            </a:r>
            <a:r>
              <a:rPr lang="en-US" sz="2400" b="1" dirty="0"/>
              <a:t>changes and </a:t>
            </a:r>
            <a:r>
              <a:rPr lang="en-US" sz="2400" b="1" dirty="0" smtClean="0"/>
              <a:t>additions </a:t>
            </a:r>
            <a:endParaRPr lang="en-US" sz="2400" dirty="0"/>
          </a:p>
          <a:p>
            <a:endParaRPr lang="en-US" sz="2600" dirty="0" smtClean="0">
              <a:solidFill>
                <a:schemeClr val="bg1"/>
              </a:solidFill>
            </a:endParaRPr>
          </a:p>
        </p:txBody>
      </p:sp>
    </p:spTree>
    <p:extLst>
      <p:ext uri="{BB962C8B-B14F-4D97-AF65-F5344CB8AC3E}">
        <p14:creationId xmlns:p14="http://schemas.microsoft.com/office/powerpoint/2010/main" val="18440987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7206"/>
            <a:ext cx="8228860" cy="1054394"/>
          </a:xfrm>
          <a:solidFill>
            <a:schemeClr val="tx1"/>
          </a:solidFill>
        </p:spPr>
        <p:style>
          <a:lnRef idx="1">
            <a:schemeClr val="accent1"/>
          </a:lnRef>
          <a:fillRef idx="3">
            <a:schemeClr val="accent1"/>
          </a:fillRef>
          <a:effectRef idx="2">
            <a:schemeClr val="accent1"/>
          </a:effectRef>
          <a:fontRef idx="minor">
            <a:schemeClr val="lt1"/>
          </a:fontRef>
        </p:style>
        <p:txBody>
          <a:bodyPr/>
          <a:lstStyle/>
          <a:p>
            <a:r>
              <a:rPr lang="en-US" sz="4400" dirty="0" smtClean="0"/>
              <a:t>Most Used “Access” Levels</a:t>
            </a:r>
            <a:endParaRPr lang="en-US" sz="4400" dirty="0"/>
          </a:p>
        </p:txBody>
      </p:sp>
      <p:sp>
        <p:nvSpPr>
          <p:cNvPr id="5" name="Content Placeholder 4"/>
          <p:cNvSpPr>
            <a:spLocks noGrp="1"/>
          </p:cNvSpPr>
          <p:nvPr>
            <p:ph idx="1"/>
          </p:nvPr>
        </p:nvSpPr>
        <p:spPr>
          <a:xfrm>
            <a:off x="457200" y="1676400"/>
            <a:ext cx="8229600" cy="4876800"/>
          </a:xfrm>
        </p:spPr>
        <p:style>
          <a:lnRef idx="1">
            <a:schemeClr val="accent4"/>
          </a:lnRef>
          <a:fillRef idx="3">
            <a:schemeClr val="accent4"/>
          </a:fillRef>
          <a:effectRef idx="2">
            <a:schemeClr val="accent4"/>
          </a:effectRef>
          <a:fontRef idx="minor">
            <a:schemeClr val="lt1"/>
          </a:fontRef>
        </p:style>
        <p:txBody>
          <a:bodyPr>
            <a:noAutofit/>
          </a:bodyPr>
          <a:lstStyle/>
          <a:p>
            <a:r>
              <a:rPr lang="en-US" sz="3200" b="1" dirty="0" smtClean="0">
                <a:solidFill>
                  <a:schemeClr val="accent1"/>
                </a:solidFill>
              </a:rPr>
              <a:t>Clerk: </a:t>
            </a:r>
            <a:r>
              <a:rPr lang="en-US" sz="3200" dirty="0" smtClean="0"/>
              <a:t>Can </a:t>
            </a:r>
            <a:r>
              <a:rPr lang="en-US" sz="3200" dirty="0"/>
              <a:t>view bulletins, program documents and loan status </a:t>
            </a:r>
            <a:r>
              <a:rPr lang="en-US" sz="3200" dirty="0" smtClean="0"/>
              <a:t>information. Can enter new reservations</a:t>
            </a:r>
            <a:r>
              <a:rPr lang="en-US" sz="3200" dirty="0"/>
              <a:t>. </a:t>
            </a:r>
          </a:p>
          <a:p>
            <a:r>
              <a:rPr lang="en-US" sz="3200" b="1" dirty="0" smtClean="0">
                <a:solidFill>
                  <a:schemeClr val="accent1"/>
                </a:solidFill>
              </a:rPr>
              <a:t>Officer: </a:t>
            </a:r>
            <a:r>
              <a:rPr lang="en-US" sz="3200" dirty="0" smtClean="0"/>
              <a:t>Can </a:t>
            </a:r>
            <a:r>
              <a:rPr lang="en-US" sz="3200" dirty="0"/>
              <a:t>view bulletins, program documents and loan status information. Can run and print reports, but only for loans associated with the officer as an individual. Can enter reservations. </a:t>
            </a:r>
          </a:p>
        </p:txBody>
      </p:sp>
    </p:spTree>
    <p:extLst>
      <p:ext uri="{BB962C8B-B14F-4D97-AF65-F5344CB8AC3E}">
        <p14:creationId xmlns:p14="http://schemas.microsoft.com/office/powerpoint/2010/main" val="20301848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7206"/>
            <a:ext cx="8228860" cy="1054394"/>
          </a:xfrm>
          <a:solidFill>
            <a:schemeClr val="tx1"/>
          </a:solidFill>
        </p:spPr>
        <p:style>
          <a:lnRef idx="1">
            <a:schemeClr val="accent1"/>
          </a:lnRef>
          <a:fillRef idx="3">
            <a:schemeClr val="accent1"/>
          </a:fillRef>
          <a:effectRef idx="2">
            <a:schemeClr val="accent1"/>
          </a:effectRef>
          <a:fontRef idx="minor">
            <a:schemeClr val="lt1"/>
          </a:fontRef>
        </p:style>
        <p:txBody>
          <a:bodyPr/>
          <a:lstStyle/>
          <a:p>
            <a:r>
              <a:rPr lang="en-US" sz="4400" dirty="0" smtClean="0"/>
              <a:t>Most Used “Access” Levels </a:t>
            </a:r>
            <a:endParaRPr lang="en-US" sz="4400" dirty="0"/>
          </a:p>
        </p:txBody>
      </p:sp>
      <p:sp>
        <p:nvSpPr>
          <p:cNvPr id="5" name="Content Placeholder 4"/>
          <p:cNvSpPr>
            <a:spLocks noGrp="1"/>
          </p:cNvSpPr>
          <p:nvPr>
            <p:ph idx="1"/>
          </p:nvPr>
        </p:nvSpPr>
        <p:spPr>
          <a:xfrm>
            <a:off x="457200" y="1676400"/>
            <a:ext cx="8229600" cy="4876800"/>
          </a:xfrm>
        </p:spPr>
        <p:style>
          <a:lnRef idx="1">
            <a:schemeClr val="accent4"/>
          </a:lnRef>
          <a:fillRef idx="3">
            <a:schemeClr val="accent4"/>
          </a:fillRef>
          <a:effectRef idx="2">
            <a:schemeClr val="accent4"/>
          </a:effectRef>
          <a:fontRef idx="minor">
            <a:schemeClr val="lt1"/>
          </a:fontRef>
        </p:style>
        <p:txBody>
          <a:bodyPr>
            <a:noAutofit/>
          </a:bodyPr>
          <a:lstStyle/>
          <a:p>
            <a:r>
              <a:rPr lang="en-US" b="1" dirty="0" smtClean="0">
                <a:solidFill>
                  <a:schemeClr val="accent1"/>
                </a:solidFill>
              </a:rPr>
              <a:t>Branch: </a:t>
            </a:r>
            <a:r>
              <a:rPr lang="en-US" dirty="0" smtClean="0"/>
              <a:t>Can </a:t>
            </a:r>
            <a:r>
              <a:rPr lang="en-US" dirty="0"/>
              <a:t>view bulletins, program documents and loan status information. Can run and print reports, but only for the branch of the lender institution that the user belongs to. Can enter reservations. </a:t>
            </a:r>
            <a:endParaRPr lang="en-US" sz="2400" dirty="0"/>
          </a:p>
          <a:p>
            <a:r>
              <a:rPr lang="en-US" b="1" dirty="0" smtClean="0">
                <a:solidFill>
                  <a:schemeClr val="accent1"/>
                </a:solidFill>
              </a:rPr>
              <a:t>Lender: </a:t>
            </a:r>
            <a:r>
              <a:rPr lang="en-US" dirty="0" smtClean="0"/>
              <a:t>(</a:t>
            </a:r>
            <a:r>
              <a:rPr lang="en-US" dirty="0"/>
              <a:t>Full access to all production) Can view bulletins, program documents and loan status information for all branches. Can run and print reports for the entire lender institution. Can enter reservations. Can authorize other users to access the system at the 'Lender' or lower levels. (</a:t>
            </a:r>
            <a:r>
              <a:rPr lang="en-US" i="1" dirty="0"/>
              <a:t>Only when the </a:t>
            </a:r>
            <a:r>
              <a:rPr lang="en-US" b="1" i="1" dirty="0"/>
              <a:t>Admin </a:t>
            </a:r>
            <a:r>
              <a:rPr lang="en-US" i="1" dirty="0"/>
              <a:t>checkbox is checked. </a:t>
            </a:r>
            <a:endParaRPr lang="en-US" dirty="0"/>
          </a:p>
          <a:p>
            <a:endParaRPr lang="en-US" sz="2400" dirty="0" smtClean="0">
              <a:solidFill>
                <a:schemeClr val="bg1"/>
              </a:solidFill>
            </a:endParaRPr>
          </a:p>
        </p:txBody>
      </p:sp>
    </p:spTree>
    <p:extLst>
      <p:ext uri="{BB962C8B-B14F-4D97-AF65-F5344CB8AC3E}">
        <p14:creationId xmlns:p14="http://schemas.microsoft.com/office/powerpoint/2010/main" val="35283573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940" y="2831806"/>
            <a:ext cx="8228860" cy="1054394"/>
          </a:xfrm>
          <a:solidFill>
            <a:schemeClr val="tx1"/>
          </a:solidFill>
        </p:spPr>
        <p:style>
          <a:lnRef idx="1">
            <a:schemeClr val="accent1"/>
          </a:lnRef>
          <a:fillRef idx="3">
            <a:schemeClr val="accent1"/>
          </a:fillRef>
          <a:effectRef idx="2">
            <a:schemeClr val="accent1"/>
          </a:effectRef>
          <a:fontRef idx="minor">
            <a:schemeClr val="lt1"/>
          </a:fontRef>
        </p:style>
        <p:txBody>
          <a:bodyPr/>
          <a:lstStyle/>
          <a:p>
            <a:pPr algn="ctr"/>
            <a:r>
              <a:rPr lang="en-US" sz="5400" dirty="0" smtClean="0"/>
              <a:t>Available Funds</a:t>
            </a:r>
            <a:endParaRPr lang="en-US" sz="5400" dirty="0"/>
          </a:p>
        </p:txBody>
      </p:sp>
      <p:pic>
        <p:nvPicPr>
          <p:cNvPr id="1032" name="Picture 8" descr="Emphasys Software. HFA Divis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00775" y="5429249"/>
            <a:ext cx="2028825" cy="1047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00718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7206"/>
            <a:ext cx="8228860" cy="1054394"/>
          </a:xfrm>
          <a:solidFill>
            <a:schemeClr val="tx1"/>
          </a:solidFill>
        </p:spPr>
        <p:style>
          <a:lnRef idx="1">
            <a:schemeClr val="accent1"/>
          </a:lnRef>
          <a:fillRef idx="3">
            <a:schemeClr val="accent1"/>
          </a:fillRef>
          <a:effectRef idx="2">
            <a:schemeClr val="accent1"/>
          </a:effectRef>
          <a:fontRef idx="minor">
            <a:schemeClr val="lt1"/>
          </a:fontRef>
        </p:style>
        <p:txBody>
          <a:bodyPr/>
          <a:lstStyle/>
          <a:p>
            <a:r>
              <a:rPr lang="en-US" sz="4400" dirty="0" smtClean="0"/>
              <a:t>Lender Online Training -  Agenda</a:t>
            </a:r>
            <a:endParaRPr lang="en-US" sz="4400" dirty="0"/>
          </a:p>
        </p:txBody>
      </p:sp>
      <p:sp>
        <p:nvSpPr>
          <p:cNvPr id="5" name="Content Placeholder 4"/>
          <p:cNvSpPr>
            <a:spLocks noGrp="1"/>
          </p:cNvSpPr>
          <p:nvPr>
            <p:ph idx="1"/>
          </p:nvPr>
        </p:nvSpPr>
        <p:spPr>
          <a:xfrm>
            <a:off x="457200" y="1676400"/>
            <a:ext cx="8229600" cy="4876800"/>
          </a:xfrm>
        </p:spPr>
        <p:style>
          <a:lnRef idx="1">
            <a:schemeClr val="accent4"/>
          </a:lnRef>
          <a:fillRef idx="3">
            <a:schemeClr val="accent4"/>
          </a:fillRef>
          <a:effectRef idx="2">
            <a:schemeClr val="accent4"/>
          </a:effectRef>
          <a:fontRef idx="minor">
            <a:schemeClr val="lt1"/>
          </a:fontRef>
        </p:style>
        <p:txBody>
          <a:bodyPr>
            <a:normAutofit/>
          </a:bodyPr>
          <a:lstStyle/>
          <a:p>
            <a:r>
              <a:rPr lang="en-US" sz="3600" dirty="0" smtClean="0"/>
              <a:t> URL to Lender Portal</a:t>
            </a:r>
          </a:p>
          <a:p>
            <a:r>
              <a:rPr lang="en-US" sz="3600" dirty="0" smtClean="0"/>
              <a:t> Sign-on procedures  </a:t>
            </a:r>
          </a:p>
          <a:p>
            <a:r>
              <a:rPr lang="en-US" sz="3600" dirty="0" smtClean="0"/>
              <a:t> Tabs &amp; Functions</a:t>
            </a:r>
          </a:p>
          <a:p>
            <a:r>
              <a:rPr lang="en-US" sz="3600" dirty="0"/>
              <a:t> </a:t>
            </a:r>
            <a:r>
              <a:rPr lang="en-US" sz="3600" dirty="0" smtClean="0"/>
              <a:t>Admin setup &amp; user management</a:t>
            </a:r>
          </a:p>
          <a:p>
            <a:r>
              <a:rPr lang="en-US" sz="3600" dirty="0"/>
              <a:t> </a:t>
            </a:r>
            <a:r>
              <a:rPr lang="en-US" sz="3600" dirty="0" smtClean="0"/>
              <a:t>Reserve a loan</a:t>
            </a:r>
          </a:p>
          <a:p>
            <a:r>
              <a:rPr lang="en-US" sz="3600" dirty="0" smtClean="0"/>
              <a:t> Check Loan Status</a:t>
            </a:r>
          </a:p>
          <a:p>
            <a:r>
              <a:rPr lang="en-US" sz="3600" dirty="0" smtClean="0"/>
              <a:t> Reports </a:t>
            </a:r>
          </a:p>
        </p:txBody>
      </p:sp>
    </p:spTree>
    <p:extLst>
      <p:ext uri="{BB962C8B-B14F-4D97-AF65-F5344CB8AC3E}">
        <p14:creationId xmlns:p14="http://schemas.microsoft.com/office/powerpoint/2010/main" val="18472162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7206"/>
            <a:ext cx="8228860" cy="1054394"/>
          </a:xfrm>
          <a:solidFill>
            <a:schemeClr val="tx1"/>
          </a:solidFill>
        </p:spPr>
        <p:style>
          <a:lnRef idx="1">
            <a:schemeClr val="accent1"/>
          </a:lnRef>
          <a:fillRef idx="3">
            <a:schemeClr val="accent1"/>
          </a:fillRef>
          <a:effectRef idx="2">
            <a:schemeClr val="accent1"/>
          </a:effectRef>
          <a:fontRef idx="minor">
            <a:schemeClr val="lt1"/>
          </a:fontRef>
        </p:style>
        <p:txBody>
          <a:bodyPr/>
          <a:lstStyle/>
          <a:p>
            <a:r>
              <a:rPr lang="en-US" sz="4400" dirty="0" smtClean="0"/>
              <a:t>Available Funds Tab</a:t>
            </a:r>
            <a:endParaRPr lang="en-US" sz="4400" dirty="0"/>
          </a:p>
        </p:txBody>
      </p:sp>
      <p:sp>
        <p:nvSpPr>
          <p:cNvPr id="5" name="Content Placeholder 4"/>
          <p:cNvSpPr>
            <a:spLocks noGrp="1"/>
          </p:cNvSpPr>
          <p:nvPr>
            <p:ph idx="1"/>
          </p:nvPr>
        </p:nvSpPr>
        <p:spPr>
          <a:xfrm>
            <a:off x="457200" y="1676400"/>
            <a:ext cx="8229600" cy="4876800"/>
          </a:xfrm>
        </p:spPr>
        <p:style>
          <a:lnRef idx="1">
            <a:schemeClr val="accent4"/>
          </a:lnRef>
          <a:fillRef idx="3">
            <a:schemeClr val="accent4"/>
          </a:fillRef>
          <a:effectRef idx="2">
            <a:schemeClr val="accent4"/>
          </a:effectRef>
          <a:fontRef idx="minor">
            <a:schemeClr val="lt1"/>
          </a:fontRef>
        </p:style>
        <p:txBody>
          <a:bodyPr>
            <a:noAutofit/>
          </a:bodyPr>
          <a:lstStyle/>
          <a:p>
            <a:r>
              <a:rPr lang="en-US" dirty="0" smtClean="0"/>
              <a:t>This </a:t>
            </a:r>
            <a:r>
              <a:rPr lang="en-US" dirty="0"/>
              <a:t>tab is used to display all </a:t>
            </a:r>
            <a:r>
              <a:rPr lang="en-US" dirty="0" smtClean="0"/>
              <a:t>NHD </a:t>
            </a:r>
            <a:r>
              <a:rPr lang="en-US" dirty="0"/>
              <a:t>programs, such as </a:t>
            </a:r>
            <a:r>
              <a:rPr lang="en-US" dirty="0" smtClean="0"/>
              <a:t>the first time homebuyer, teacher’s first payment assistance, etc. with </a:t>
            </a:r>
            <a:r>
              <a:rPr lang="en-US" dirty="0"/>
              <a:t>funds available for </a:t>
            </a:r>
            <a:r>
              <a:rPr lang="en-US" dirty="0" smtClean="0"/>
              <a:t>reservations. </a:t>
            </a:r>
          </a:p>
          <a:p>
            <a:pPr marL="0" indent="0">
              <a:buNone/>
            </a:pPr>
            <a:endParaRPr lang="en-US" dirty="0"/>
          </a:p>
          <a:p>
            <a:r>
              <a:rPr lang="en-US" dirty="0" smtClean="0"/>
              <a:t>If you are unable to reserve a loan because of lack of funds, verify that you have selected the most current  bond issue under that program</a:t>
            </a:r>
            <a:endParaRPr lang="en-US" dirty="0"/>
          </a:p>
        </p:txBody>
      </p:sp>
    </p:spTree>
    <p:extLst>
      <p:ext uri="{BB962C8B-B14F-4D97-AF65-F5344CB8AC3E}">
        <p14:creationId xmlns:p14="http://schemas.microsoft.com/office/powerpoint/2010/main" val="5805693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7206"/>
            <a:ext cx="8228860" cy="1054394"/>
          </a:xfrm>
          <a:solidFill>
            <a:schemeClr val="tx1"/>
          </a:solidFill>
        </p:spPr>
        <p:style>
          <a:lnRef idx="1">
            <a:schemeClr val="accent1"/>
          </a:lnRef>
          <a:fillRef idx="3">
            <a:schemeClr val="accent1"/>
          </a:fillRef>
          <a:effectRef idx="2">
            <a:schemeClr val="accent1"/>
          </a:effectRef>
          <a:fontRef idx="minor">
            <a:schemeClr val="lt1"/>
          </a:fontRef>
        </p:style>
        <p:txBody>
          <a:bodyPr/>
          <a:lstStyle/>
          <a:p>
            <a:r>
              <a:rPr lang="en-US" sz="4400" dirty="0" smtClean="0"/>
              <a:t>Sample Available Funds Screen</a:t>
            </a:r>
            <a:endParaRPr lang="en-US" sz="4400" dirty="0"/>
          </a:p>
        </p:txBody>
      </p:sp>
      <p:pic>
        <p:nvPicPr>
          <p:cNvPr id="4" name="Picture 3"/>
          <p:cNvPicPr/>
          <p:nvPr/>
        </p:nvPicPr>
        <p:blipFill rotWithShape="1">
          <a:blip r:embed="rId2" cstate="print"/>
          <a:srcRect t="5525" r="1600" b="19591"/>
          <a:stretch/>
        </p:blipFill>
        <p:spPr bwMode="auto">
          <a:xfrm>
            <a:off x="438912" y="1371600"/>
            <a:ext cx="8247888" cy="5105400"/>
          </a:xfrm>
          <a:prstGeom prst="rect">
            <a:avLst/>
          </a:prstGeom>
          <a:ln>
            <a:noFill/>
          </a:ln>
          <a:extLst>
            <a:ext uri="{53640926-AAD7-44D8-BBD7-CCE9431645EC}">
              <a14:shadowObscured xmlns:a14="http://schemas.microsoft.com/office/drawing/2010/main"/>
            </a:ext>
          </a:extLst>
        </p:spPr>
      </p:pic>
      <p:sp>
        <p:nvSpPr>
          <p:cNvPr id="5" name="Rounded Rectangle 4"/>
          <p:cNvSpPr/>
          <p:nvPr/>
        </p:nvSpPr>
        <p:spPr>
          <a:xfrm>
            <a:off x="3124200" y="2971800"/>
            <a:ext cx="42672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Click to see available funds…</a:t>
            </a:r>
            <a:endParaRPr lang="en-US" sz="2400" b="1" dirty="0"/>
          </a:p>
        </p:txBody>
      </p:sp>
      <p:cxnSp>
        <p:nvCxnSpPr>
          <p:cNvPr id="6" name="Straight Arrow Connector 5"/>
          <p:cNvCxnSpPr/>
          <p:nvPr/>
        </p:nvCxnSpPr>
        <p:spPr>
          <a:xfrm flipH="1">
            <a:off x="2438400" y="3352800"/>
            <a:ext cx="548640"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575864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rotWithShape="1">
          <a:blip r:embed="rId2" cstate="print"/>
          <a:srcRect t="5708" r="1452" b="20866"/>
          <a:stretch/>
        </p:blipFill>
        <p:spPr bwMode="auto">
          <a:xfrm>
            <a:off x="457200" y="1343025"/>
            <a:ext cx="8247888" cy="4876800"/>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457200" y="317206"/>
            <a:ext cx="8228860" cy="1054394"/>
          </a:xfrm>
          <a:solidFill>
            <a:schemeClr val="tx1"/>
          </a:solidFill>
        </p:spPr>
        <p:style>
          <a:lnRef idx="1">
            <a:schemeClr val="accent1"/>
          </a:lnRef>
          <a:fillRef idx="3">
            <a:schemeClr val="accent1"/>
          </a:fillRef>
          <a:effectRef idx="2">
            <a:schemeClr val="accent1"/>
          </a:effectRef>
          <a:fontRef idx="minor">
            <a:schemeClr val="lt1"/>
          </a:fontRef>
        </p:style>
        <p:txBody>
          <a:bodyPr/>
          <a:lstStyle/>
          <a:p>
            <a:r>
              <a:rPr lang="en-US" sz="4400" dirty="0" smtClean="0"/>
              <a:t>Picture in Time</a:t>
            </a:r>
            <a:endParaRPr lang="en-US" sz="4400" dirty="0"/>
          </a:p>
        </p:txBody>
      </p:sp>
      <p:sp>
        <p:nvSpPr>
          <p:cNvPr id="5" name="Rounded Rectangle 4"/>
          <p:cNvSpPr/>
          <p:nvPr/>
        </p:nvSpPr>
        <p:spPr>
          <a:xfrm>
            <a:off x="838200" y="3962400"/>
            <a:ext cx="2514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Click to refresh…</a:t>
            </a:r>
            <a:endParaRPr lang="en-US" sz="2400" b="1" dirty="0"/>
          </a:p>
        </p:txBody>
      </p:sp>
      <p:cxnSp>
        <p:nvCxnSpPr>
          <p:cNvPr id="6" name="Straight Arrow Connector 5"/>
          <p:cNvCxnSpPr/>
          <p:nvPr/>
        </p:nvCxnSpPr>
        <p:spPr>
          <a:xfrm flipV="1">
            <a:off x="2057400" y="2971800"/>
            <a:ext cx="0" cy="9144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167651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940" y="2831806"/>
            <a:ext cx="8228860" cy="1054394"/>
          </a:xfrm>
          <a:solidFill>
            <a:schemeClr val="tx1"/>
          </a:solidFill>
        </p:spPr>
        <p:style>
          <a:lnRef idx="1">
            <a:schemeClr val="accent1"/>
          </a:lnRef>
          <a:fillRef idx="3">
            <a:schemeClr val="accent1"/>
          </a:fillRef>
          <a:effectRef idx="2">
            <a:schemeClr val="accent1"/>
          </a:effectRef>
          <a:fontRef idx="minor">
            <a:schemeClr val="lt1"/>
          </a:fontRef>
        </p:style>
        <p:txBody>
          <a:bodyPr/>
          <a:lstStyle/>
          <a:p>
            <a:pPr algn="ctr"/>
            <a:r>
              <a:rPr lang="en-US" sz="5400" dirty="0" smtClean="0"/>
              <a:t>New Reservation</a:t>
            </a:r>
            <a:endParaRPr lang="en-US" sz="5400" dirty="0"/>
          </a:p>
        </p:txBody>
      </p:sp>
      <p:pic>
        <p:nvPicPr>
          <p:cNvPr id="1032" name="Picture 8" descr="Emphasys Software. HFA Divis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00775" y="5429249"/>
            <a:ext cx="2028825" cy="1047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7675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rotWithShape="1">
          <a:blip r:embed="rId2" cstate="print"/>
          <a:srcRect t="5115" r="1476" b="18774"/>
          <a:stretch/>
        </p:blipFill>
        <p:spPr bwMode="auto">
          <a:xfrm>
            <a:off x="438912" y="1371600"/>
            <a:ext cx="8247888" cy="5029200"/>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457200" y="317206"/>
            <a:ext cx="8228860" cy="1054394"/>
          </a:xfrm>
          <a:solidFill>
            <a:schemeClr val="tx1"/>
          </a:solidFill>
        </p:spPr>
        <p:style>
          <a:lnRef idx="1">
            <a:schemeClr val="accent1"/>
          </a:lnRef>
          <a:fillRef idx="3">
            <a:schemeClr val="accent1"/>
          </a:fillRef>
          <a:effectRef idx="2">
            <a:schemeClr val="accent1"/>
          </a:effectRef>
          <a:fontRef idx="minor">
            <a:schemeClr val="lt1"/>
          </a:fontRef>
        </p:style>
        <p:txBody>
          <a:bodyPr/>
          <a:lstStyle/>
          <a:p>
            <a:r>
              <a:rPr lang="en-US" sz="4400" dirty="0" smtClean="0"/>
              <a:t>Sample New Reservation Screen</a:t>
            </a:r>
            <a:endParaRPr lang="en-US" sz="4400" dirty="0"/>
          </a:p>
        </p:txBody>
      </p:sp>
      <p:sp>
        <p:nvSpPr>
          <p:cNvPr id="10" name="Oval 9"/>
          <p:cNvSpPr/>
          <p:nvPr/>
        </p:nvSpPr>
        <p:spPr>
          <a:xfrm>
            <a:off x="685800" y="1981200"/>
            <a:ext cx="1228344" cy="685800"/>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6743117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7206"/>
            <a:ext cx="8228860" cy="1054394"/>
          </a:xfrm>
          <a:solidFill>
            <a:schemeClr val="tx1"/>
          </a:solidFill>
        </p:spPr>
        <p:style>
          <a:lnRef idx="1">
            <a:schemeClr val="accent1"/>
          </a:lnRef>
          <a:fillRef idx="3">
            <a:schemeClr val="accent1"/>
          </a:fillRef>
          <a:effectRef idx="2">
            <a:schemeClr val="accent1"/>
          </a:effectRef>
          <a:fontRef idx="minor">
            <a:schemeClr val="lt1"/>
          </a:fontRef>
        </p:style>
        <p:txBody>
          <a:bodyPr/>
          <a:lstStyle/>
          <a:p>
            <a:r>
              <a:rPr lang="en-US" sz="4400" dirty="0" smtClean="0"/>
              <a:t>“With” or “Without” DPA</a:t>
            </a:r>
            <a:endParaRPr lang="en-US" sz="4400" dirty="0"/>
          </a:p>
        </p:txBody>
      </p:sp>
      <p:pic>
        <p:nvPicPr>
          <p:cNvPr id="5" name="Picture 4"/>
          <p:cNvPicPr/>
          <p:nvPr/>
        </p:nvPicPr>
        <p:blipFill rotWithShape="1">
          <a:blip r:embed="rId2" cstate="print"/>
          <a:srcRect t="5728" r="1353" b="19796"/>
          <a:stretch/>
        </p:blipFill>
        <p:spPr bwMode="auto">
          <a:xfrm>
            <a:off x="438912" y="1371600"/>
            <a:ext cx="8247888" cy="4876800"/>
          </a:xfrm>
          <a:prstGeom prst="rect">
            <a:avLst/>
          </a:prstGeom>
          <a:ln>
            <a:noFill/>
          </a:ln>
          <a:extLst>
            <a:ext uri="{53640926-AAD7-44D8-BBD7-CCE9431645EC}">
              <a14:shadowObscured xmlns:a14="http://schemas.microsoft.com/office/drawing/2010/main"/>
            </a:ext>
          </a:extLst>
        </p:spPr>
      </p:pic>
      <p:sp>
        <p:nvSpPr>
          <p:cNvPr id="6" name="Rounded Rectangle 5"/>
          <p:cNvSpPr/>
          <p:nvPr/>
        </p:nvSpPr>
        <p:spPr>
          <a:xfrm>
            <a:off x="4191000" y="2590800"/>
            <a:ext cx="42672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Click to continue…”No” DPA</a:t>
            </a:r>
            <a:endParaRPr lang="en-US" sz="2400" b="1" dirty="0"/>
          </a:p>
        </p:txBody>
      </p:sp>
      <p:sp>
        <p:nvSpPr>
          <p:cNvPr id="8" name="Rounded Rectangle 7"/>
          <p:cNvSpPr/>
          <p:nvPr/>
        </p:nvSpPr>
        <p:spPr>
          <a:xfrm>
            <a:off x="4191000" y="3886200"/>
            <a:ext cx="42672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Select a DPA and Click to continue…</a:t>
            </a:r>
            <a:endParaRPr lang="en-US" sz="2400" b="1" dirty="0"/>
          </a:p>
        </p:txBody>
      </p:sp>
      <p:cxnSp>
        <p:nvCxnSpPr>
          <p:cNvPr id="9" name="Straight Arrow Connector 8"/>
          <p:cNvCxnSpPr/>
          <p:nvPr/>
        </p:nvCxnSpPr>
        <p:spPr>
          <a:xfrm flipH="1">
            <a:off x="3581400" y="3048000"/>
            <a:ext cx="533400"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1" name="Straight Arrow Connector 10"/>
          <p:cNvCxnSpPr/>
          <p:nvPr/>
        </p:nvCxnSpPr>
        <p:spPr>
          <a:xfrm flipH="1" flipV="1">
            <a:off x="2286000" y="3886200"/>
            <a:ext cx="1828800" cy="1524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5" name="Straight Arrow Connector 14"/>
          <p:cNvCxnSpPr/>
          <p:nvPr/>
        </p:nvCxnSpPr>
        <p:spPr>
          <a:xfrm flipH="1">
            <a:off x="3581400" y="4191000"/>
            <a:ext cx="533400" cy="762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463097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rotWithShape="1">
          <a:blip r:embed="rId2" cstate="print"/>
          <a:srcRect t="7775" r="1230" b="16932"/>
          <a:stretch/>
        </p:blipFill>
        <p:spPr bwMode="auto">
          <a:xfrm>
            <a:off x="457200" y="1371600"/>
            <a:ext cx="8247888" cy="4800600"/>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457200" y="317206"/>
            <a:ext cx="8228860" cy="1054394"/>
          </a:xfrm>
          <a:solidFill>
            <a:schemeClr val="tx1"/>
          </a:solidFill>
        </p:spPr>
        <p:style>
          <a:lnRef idx="1">
            <a:schemeClr val="accent1"/>
          </a:lnRef>
          <a:fillRef idx="3">
            <a:schemeClr val="accent1"/>
          </a:fillRef>
          <a:effectRef idx="2">
            <a:schemeClr val="accent1"/>
          </a:effectRef>
          <a:fontRef idx="minor">
            <a:schemeClr val="lt1"/>
          </a:fontRef>
        </p:style>
        <p:txBody>
          <a:bodyPr/>
          <a:lstStyle/>
          <a:p>
            <a:r>
              <a:rPr lang="en-US" sz="4400" dirty="0" smtClean="0"/>
              <a:t>Sample New Reservation Entry…</a:t>
            </a:r>
            <a:endParaRPr lang="en-US" sz="4400" dirty="0"/>
          </a:p>
        </p:txBody>
      </p:sp>
    </p:spTree>
    <p:extLst>
      <p:ext uri="{BB962C8B-B14F-4D97-AF65-F5344CB8AC3E}">
        <p14:creationId xmlns:p14="http://schemas.microsoft.com/office/powerpoint/2010/main" val="31795494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7206"/>
            <a:ext cx="8228860" cy="1054394"/>
          </a:xfrm>
          <a:solidFill>
            <a:schemeClr val="tx1"/>
          </a:solidFill>
        </p:spPr>
        <p:style>
          <a:lnRef idx="1">
            <a:schemeClr val="accent1"/>
          </a:lnRef>
          <a:fillRef idx="3">
            <a:schemeClr val="accent1"/>
          </a:fillRef>
          <a:effectRef idx="2">
            <a:schemeClr val="accent1"/>
          </a:effectRef>
          <a:fontRef idx="minor">
            <a:schemeClr val="lt1"/>
          </a:fontRef>
        </p:style>
        <p:txBody>
          <a:bodyPr/>
          <a:lstStyle/>
          <a:p>
            <a:r>
              <a:rPr lang="en-US" sz="4400" dirty="0" smtClean="0"/>
              <a:t>New Reservation “Tips”</a:t>
            </a:r>
            <a:endParaRPr lang="en-US" sz="4400" dirty="0"/>
          </a:p>
        </p:txBody>
      </p:sp>
      <p:sp>
        <p:nvSpPr>
          <p:cNvPr id="5" name="Content Placeholder 4"/>
          <p:cNvSpPr>
            <a:spLocks noGrp="1"/>
          </p:cNvSpPr>
          <p:nvPr>
            <p:ph idx="1"/>
          </p:nvPr>
        </p:nvSpPr>
        <p:spPr>
          <a:xfrm>
            <a:off x="457200" y="1676400"/>
            <a:ext cx="8229600" cy="4876800"/>
          </a:xfrm>
        </p:spPr>
        <p:style>
          <a:lnRef idx="1">
            <a:schemeClr val="accent4"/>
          </a:lnRef>
          <a:fillRef idx="3">
            <a:schemeClr val="accent4"/>
          </a:fillRef>
          <a:effectRef idx="2">
            <a:schemeClr val="accent4"/>
          </a:effectRef>
          <a:fontRef idx="minor">
            <a:schemeClr val="lt1"/>
          </a:fontRef>
        </p:style>
        <p:txBody>
          <a:bodyPr>
            <a:noAutofit/>
          </a:bodyPr>
          <a:lstStyle/>
          <a:p>
            <a:r>
              <a:rPr lang="en-US" sz="2400" dirty="0" smtClean="0"/>
              <a:t>All </a:t>
            </a:r>
            <a:r>
              <a:rPr lang="en-US" sz="2400" dirty="0"/>
              <a:t>fields with an asterisk </a:t>
            </a:r>
            <a:r>
              <a:rPr lang="en-US" sz="2400" b="1" dirty="0">
                <a:solidFill>
                  <a:schemeClr val="accent1"/>
                </a:solidFill>
              </a:rPr>
              <a:t>(*)</a:t>
            </a:r>
            <a:r>
              <a:rPr lang="en-US" sz="2400" dirty="0"/>
              <a:t> must be </a:t>
            </a:r>
            <a:r>
              <a:rPr lang="en-US" sz="2400" dirty="0" smtClean="0"/>
              <a:t>entered or </a:t>
            </a:r>
            <a:r>
              <a:rPr lang="en-US" sz="2400" dirty="0"/>
              <a:t>the reservation will be denied </a:t>
            </a:r>
          </a:p>
          <a:p>
            <a:r>
              <a:rPr lang="en-US" sz="2400" b="1" dirty="0" smtClean="0"/>
              <a:t>NOT </a:t>
            </a:r>
            <a:r>
              <a:rPr lang="en-US" sz="2400" b="1" dirty="0"/>
              <a:t>USE THE </a:t>
            </a:r>
            <a:r>
              <a:rPr lang="en-US" sz="2400" b="1" dirty="0">
                <a:solidFill>
                  <a:schemeClr val="accent1"/>
                </a:solidFill>
              </a:rPr>
              <a:t>BACK ARROW </a:t>
            </a:r>
            <a:r>
              <a:rPr lang="en-US" sz="2400" b="1" dirty="0"/>
              <a:t>KEY </a:t>
            </a:r>
            <a:r>
              <a:rPr lang="en-US" sz="2400" dirty="0"/>
              <a:t>or you will lose the web connection and all of the </a:t>
            </a:r>
            <a:r>
              <a:rPr lang="en-US" sz="2400" dirty="0" smtClean="0"/>
              <a:t>information </a:t>
            </a:r>
            <a:r>
              <a:rPr lang="en-US" sz="2400" dirty="0"/>
              <a:t>you’ve </a:t>
            </a:r>
            <a:r>
              <a:rPr lang="en-US" sz="2400" dirty="0" smtClean="0"/>
              <a:t>keyed </a:t>
            </a:r>
            <a:endParaRPr lang="en-US" sz="2400" dirty="0"/>
          </a:p>
          <a:p>
            <a:r>
              <a:rPr lang="en-US" sz="2400" dirty="0" smtClean="0"/>
              <a:t>All </a:t>
            </a:r>
            <a:r>
              <a:rPr lang="en-US" sz="2400" dirty="0"/>
              <a:t>of the information required to get a reservation is on this one </a:t>
            </a:r>
            <a:r>
              <a:rPr lang="en-US" sz="2400" dirty="0" smtClean="0"/>
              <a:t>screen</a:t>
            </a:r>
          </a:p>
          <a:p>
            <a:r>
              <a:rPr lang="en-US" sz="2400" dirty="0" smtClean="0"/>
              <a:t>Please insert a “</a:t>
            </a:r>
            <a:r>
              <a:rPr lang="en-US" sz="2400" b="1" dirty="0" smtClean="0">
                <a:solidFill>
                  <a:schemeClr val="accent1">
                    <a:lumMod val="75000"/>
                  </a:schemeClr>
                </a:solidFill>
              </a:rPr>
              <a:t>-</a:t>
            </a:r>
            <a:r>
              <a:rPr lang="en-US" sz="2400" dirty="0" smtClean="0"/>
              <a:t>” between double last names (i.e. Smith</a:t>
            </a:r>
            <a:r>
              <a:rPr lang="en-US" sz="2400" dirty="0" smtClean="0">
                <a:solidFill>
                  <a:schemeClr val="accent1">
                    <a:lumMod val="75000"/>
                  </a:schemeClr>
                </a:solidFill>
              </a:rPr>
              <a:t>-</a:t>
            </a:r>
            <a:r>
              <a:rPr lang="en-US" sz="2400" dirty="0" smtClean="0"/>
              <a:t>Jones) when entering the borrower &amp; co-borrower last names</a:t>
            </a:r>
            <a:endParaRPr lang="en-US" sz="2400" dirty="0"/>
          </a:p>
          <a:p>
            <a:r>
              <a:rPr lang="en-US" sz="2400" dirty="0" smtClean="0"/>
              <a:t>Complete </a:t>
            </a:r>
            <a:r>
              <a:rPr lang="en-US" sz="2400" dirty="0"/>
              <a:t>required fields and click the </a:t>
            </a:r>
            <a:r>
              <a:rPr lang="en-US" sz="2400" b="1" dirty="0">
                <a:solidFill>
                  <a:schemeClr val="accent1"/>
                </a:solidFill>
              </a:rPr>
              <a:t>&lt;</a:t>
            </a:r>
            <a:r>
              <a:rPr lang="en-US" sz="2400" b="1" dirty="0" smtClean="0">
                <a:solidFill>
                  <a:schemeClr val="accent1"/>
                </a:solidFill>
              </a:rPr>
              <a:t>Summit&gt; </a:t>
            </a:r>
            <a:r>
              <a:rPr lang="en-US" sz="2400" dirty="0" smtClean="0"/>
              <a:t>button at </a:t>
            </a:r>
            <a:r>
              <a:rPr lang="en-US" sz="2400" dirty="0"/>
              <a:t>the bottom of the screen to register the loan. </a:t>
            </a:r>
          </a:p>
          <a:p>
            <a:r>
              <a:rPr lang="en-US" sz="2400" dirty="0" smtClean="0"/>
              <a:t>The </a:t>
            </a:r>
            <a:r>
              <a:rPr lang="en-US" sz="2400" dirty="0"/>
              <a:t>screen will come back with “YOUR RESERVATION HAS BEEN ACCEPTED </a:t>
            </a:r>
            <a:endParaRPr lang="en-US" sz="2600" dirty="0"/>
          </a:p>
          <a:p>
            <a:pPr marL="0" indent="0">
              <a:buNone/>
            </a:pPr>
            <a:endParaRPr lang="en-US" sz="2400" dirty="0"/>
          </a:p>
        </p:txBody>
      </p:sp>
    </p:spTree>
    <p:extLst>
      <p:ext uri="{BB962C8B-B14F-4D97-AF65-F5344CB8AC3E}">
        <p14:creationId xmlns:p14="http://schemas.microsoft.com/office/powerpoint/2010/main" val="10286450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7206"/>
            <a:ext cx="8228860" cy="1054394"/>
          </a:xfrm>
          <a:solidFill>
            <a:schemeClr val="tx1"/>
          </a:solidFill>
        </p:spPr>
        <p:style>
          <a:lnRef idx="1">
            <a:schemeClr val="accent1"/>
          </a:lnRef>
          <a:fillRef idx="3">
            <a:schemeClr val="accent1"/>
          </a:fillRef>
          <a:effectRef idx="2">
            <a:schemeClr val="accent1"/>
          </a:effectRef>
          <a:fontRef idx="minor">
            <a:schemeClr val="lt1"/>
          </a:fontRef>
        </p:style>
        <p:txBody>
          <a:bodyPr/>
          <a:lstStyle/>
          <a:p>
            <a:r>
              <a:rPr lang="en-US" sz="4400" dirty="0" smtClean="0"/>
              <a:t>Sample Reservation “Accepted”</a:t>
            </a:r>
            <a:endParaRPr lang="en-US" sz="4400" dirty="0"/>
          </a:p>
        </p:txBody>
      </p:sp>
      <p:pic>
        <p:nvPicPr>
          <p:cNvPr id="6" name="Picture 5"/>
          <p:cNvPicPr/>
          <p:nvPr/>
        </p:nvPicPr>
        <p:blipFill rotWithShape="1">
          <a:blip r:embed="rId2" cstate="print"/>
          <a:srcRect t="5728" r="1230" b="19183"/>
          <a:stretch/>
        </p:blipFill>
        <p:spPr bwMode="auto">
          <a:xfrm>
            <a:off x="438912" y="1371600"/>
            <a:ext cx="8247888" cy="5029200"/>
          </a:xfrm>
          <a:prstGeom prst="rect">
            <a:avLst/>
          </a:prstGeom>
          <a:ln>
            <a:noFill/>
          </a:ln>
          <a:extLst>
            <a:ext uri="{53640926-AAD7-44D8-BBD7-CCE9431645EC}">
              <a14:shadowObscured xmlns:a14="http://schemas.microsoft.com/office/drawing/2010/main"/>
            </a:ext>
          </a:extLst>
        </p:spPr>
      </p:pic>
      <p:sp>
        <p:nvSpPr>
          <p:cNvPr id="7" name="Rounded Rectangle 6"/>
          <p:cNvSpPr/>
          <p:nvPr/>
        </p:nvSpPr>
        <p:spPr>
          <a:xfrm>
            <a:off x="4620006" y="3124200"/>
            <a:ext cx="4219194" cy="1981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t>Click and print the Reservation Form. This </a:t>
            </a:r>
            <a:r>
              <a:rPr lang="en-US" sz="2400" dirty="0"/>
              <a:t>document must be included in the compliance submission </a:t>
            </a:r>
            <a:r>
              <a:rPr lang="en-US" sz="2400" dirty="0" smtClean="0"/>
              <a:t>package. </a:t>
            </a:r>
            <a:endParaRPr lang="en-US" sz="2400" b="1" dirty="0"/>
          </a:p>
        </p:txBody>
      </p:sp>
      <p:cxnSp>
        <p:nvCxnSpPr>
          <p:cNvPr id="8" name="Straight Arrow Connector 7"/>
          <p:cNvCxnSpPr/>
          <p:nvPr/>
        </p:nvCxnSpPr>
        <p:spPr>
          <a:xfrm flipH="1">
            <a:off x="4010406" y="3590925"/>
            <a:ext cx="533400" cy="600075"/>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86607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7206"/>
            <a:ext cx="8228860" cy="1054394"/>
          </a:xfrm>
          <a:solidFill>
            <a:schemeClr val="tx1"/>
          </a:solidFill>
        </p:spPr>
        <p:style>
          <a:lnRef idx="1">
            <a:schemeClr val="accent1"/>
          </a:lnRef>
          <a:fillRef idx="3">
            <a:schemeClr val="accent1"/>
          </a:fillRef>
          <a:effectRef idx="2">
            <a:schemeClr val="accent1"/>
          </a:effectRef>
          <a:fontRef idx="minor">
            <a:schemeClr val="lt1"/>
          </a:fontRef>
        </p:style>
        <p:txBody>
          <a:bodyPr/>
          <a:lstStyle/>
          <a:p>
            <a:r>
              <a:rPr lang="en-US" sz="4400" dirty="0" smtClean="0"/>
              <a:t>Sample Reservation “Form”</a:t>
            </a:r>
            <a:endParaRPr lang="en-US" sz="4400" dirty="0"/>
          </a:p>
        </p:txBody>
      </p:sp>
      <p:pic>
        <p:nvPicPr>
          <p:cNvPr id="3" name="Picture 2"/>
          <p:cNvPicPr/>
          <p:nvPr/>
        </p:nvPicPr>
        <p:blipFill rotWithShape="1">
          <a:blip r:embed="rId2" cstate="print"/>
          <a:srcRect l="1232" t="8922" r="2698" b="6902"/>
          <a:stretch/>
        </p:blipFill>
        <p:spPr bwMode="auto">
          <a:xfrm>
            <a:off x="438912" y="1371600"/>
            <a:ext cx="8247888" cy="5029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844737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7206"/>
            <a:ext cx="8228860" cy="1054394"/>
          </a:xfrm>
          <a:solidFill>
            <a:schemeClr val="tx1"/>
          </a:solidFill>
        </p:spPr>
        <p:style>
          <a:lnRef idx="1">
            <a:schemeClr val="accent1"/>
          </a:lnRef>
          <a:fillRef idx="3">
            <a:schemeClr val="accent1"/>
          </a:fillRef>
          <a:effectRef idx="2">
            <a:schemeClr val="accent1"/>
          </a:effectRef>
          <a:fontRef idx="minor">
            <a:schemeClr val="lt1"/>
          </a:fontRef>
        </p:style>
        <p:txBody>
          <a:bodyPr/>
          <a:lstStyle/>
          <a:p>
            <a:r>
              <a:rPr lang="en-US" sz="4400" dirty="0" smtClean="0"/>
              <a:t>Lender Online URL</a:t>
            </a:r>
            <a:endParaRPr lang="en-US" sz="4400" dirty="0"/>
          </a:p>
        </p:txBody>
      </p:sp>
      <p:sp>
        <p:nvSpPr>
          <p:cNvPr id="5" name="Content Placeholder 4"/>
          <p:cNvSpPr>
            <a:spLocks noGrp="1"/>
          </p:cNvSpPr>
          <p:nvPr>
            <p:ph idx="1"/>
          </p:nvPr>
        </p:nvSpPr>
        <p:spPr>
          <a:xfrm>
            <a:off x="457200" y="1676400"/>
            <a:ext cx="8229600" cy="4876800"/>
          </a:xfrm>
        </p:spPr>
        <p:style>
          <a:lnRef idx="1">
            <a:schemeClr val="accent4"/>
          </a:lnRef>
          <a:fillRef idx="3">
            <a:schemeClr val="accent4"/>
          </a:fillRef>
          <a:effectRef idx="2">
            <a:schemeClr val="accent4"/>
          </a:effectRef>
          <a:fontRef idx="minor">
            <a:schemeClr val="lt1"/>
          </a:fontRef>
        </p:style>
        <p:txBody>
          <a:bodyPr>
            <a:normAutofit/>
          </a:bodyPr>
          <a:lstStyle/>
          <a:p>
            <a:pPr marL="0" indent="0" algn="ctr">
              <a:buNone/>
            </a:pPr>
            <a:r>
              <a:rPr lang="en-US" sz="4800" dirty="0" smtClean="0"/>
              <a:t>Link</a:t>
            </a:r>
            <a:r>
              <a:rPr lang="en-US" sz="4800" dirty="0"/>
              <a:t>: </a:t>
            </a:r>
            <a:r>
              <a:rPr lang="en-US" sz="4800" dirty="0">
                <a:solidFill>
                  <a:schemeClr val="accent1"/>
                </a:solidFill>
              </a:rPr>
              <a:t>https://https://lenders.housing.nv.gov/Bin/Display.exe/ShowSection</a:t>
            </a:r>
            <a:endParaRPr lang="en-US" sz="4000" dirty="0" smtClean="0">
              <a:solidFill>
                <a:srgbClr val="0000FF"/>
              </a:solidFill>
            </a:endParaRPr>
          </a:p>
          <a:p>
            <a:pPr marL="0" indent="0" algn="ctr">
              <a:buNone/>
            </a:pPr>
            <a:r>
              <a:rPr lang="en-US" sz="4000" dirty="0" smtClean="0"/>
              <a:t>Save </a:t>
            </a:r>
            <a:r>
              <a:rPr lang="en-US" sz="4000" dirty="0"/>
              <a:t>under favorites or on your desktop for easy access. </a:t>
            </a:r>
            <a:endParaRPr lang="en-US" sz="4000" dirty="0" smtClean="0">
              <a:solidFill>
                <a:srgbClr val="0000FF"/>
              </a:solidFill>
            </a:endParaRPr>
          </a:p>
        </p:txBody>
      </p:sp>
    </p:spTree>
    <p:extLst>
      <p:ext uri="{BB962C8B-B14F-4D97-AF65-F5344CB8AC3E}">
        <p14:creationId xmlns:p14="http://schemas.microsoft.com/office/powerpoint/2010/main" val="7234340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7206"/>
            <a:ext cx="8228860" cy="1054394"/>
          </a:xfrm>
          <a:solidFill>
            <a:schemeClr val="tx1"/>
          </a:solidFill>
        </p:spPr>
        <p:style>
          <a:lnRef idx="1">
            <a:schemeClr val="accent1"/>
          </a:lnRef>
          <a:fillRef idx="3">
            <a:schemeClr val="accent1"/>
          </a:fillRef>
          <a:effectRef idx="2">
            <a:schemeClr val="accent1"/>
          </a:effectRef>
          <a:fontRef idx="minor">
            <a:schemeClr val="lt1"/>
          </a:fontRef>
        </p:style>
        <p:txBody>
          <a:bodyPr/>
          <a:lstStyle/>
          <a:p>
            <a:r>
              <a:rPr lang="en-US" sz="4400" dirty="0" smtClean="0"/>
              <a:t>What comes Next?</a:t>
            </a:r>
            <a:endParaRPr lang="en-US" sz="4400" dirty="0"/>
          </a:p>
        </p:txBody>
      </p:sp>
      <p:sp>
        <p:nvSpPr>
          <p:cNvPr id="3" name="Content Placeholder 4"/>
          <p:cNvSpPr>
            <a:spLocks noGrp="1"/>
          </p:cNvSpPr>
          <p:nvPr>
            <p:ph idx="1"/>
          </p:nvPr>
        </p:nvSpPr>
        <p:spPr>
          <a:xfrm>
            <a:off x="457200" y="1676400"/>
            <a:ext cx="8229600" cy="4876800"/>
          </a:xfrm>
        </p:spPr>
        <p:style>
          <a:lnRef idx="1">
            <a:schemeClr val="accent4"/>
          </a:lnRef>
          <a:fillRef idx="3">
            <a:schemeClr val="accent4"/>
          </a:fillRef>
          <a:effectRef idx="2">
            <a:schemeClr val="accent4"/>
          </a:effectRef>
          <a:fontRef idx="minor">
            <a:schemeClr val="lt1"/>
          </a:fontRef>
        </p:style>
        <p:txBody>
          <a:bodyPr>
            <a:noAutofit/>
          </a:bodyPr>
          <a:lstStyle/>
          <a:p>
            <a:r>
              <a:rPr lang="en-US" dirty="0" smtClean="0"/>
              <a:t>Review </a:t>
            </a:r>
            <a:r>
              <a:rPr lang="en-US" dirty="0"/>
              <a:t>the reservation data. You will not be able to edit this record. Any future changes </a:t>
            </a:r>
            <a:r>
              <a:rPr lang="en-US" dirty="0" smtClean="0"/>
              <a:t>will be made by NHD.</a:t>
            </a:r>
          </a:p>
          <a:p>
            <a:pPr marL="0" indent="0">
              <a:buNone/>
            </a:pPr>
            <a:r>
              <a:rPr lang="en-US" dirty="0" smtClean="0"/>
              <a:t> </a:t>
            </a:r>
            <a:endParaRPr lang="en-US" dirty="0"/>
          </a:p>
          <a:p>
            <a:r>
              <a:rPr lang="en-US" dirty="0" smtClean="0"/>
              <a:t>You </a:t>
            </a:r>
            <a:r>
              <a:rPr lang="en-US" dirty="0"/>
              <a:t>may line through any incorrect data on the printed </a:t>
            </a:r>
            <a:r>
              <a:rPr lang="en-US" dirty="0" smtClean="0"/>
              <a:t>reservation form. </a:t>
            </a:r>
            <a:r>
              <a:rPr lang="en-US" dirty="0"/>
              <a:t>In </a:t>
            </a:r>
            <a:r>
              <a:rPr lang="en-US" b="1" dirty="0">
                <a:solidFill>
                  <a:srgbClr val="FF0000"/>
                </a:solidFill>
              </a:rPr>
              <a:t>red</a:t>
            </a:r>
            <a:r>
              <a:rPr lang="en-US" dirty="0"/>
              <a:t>, write the correct information on the form to include in the submission file. </a:t>
            </a:r>
            <a:r>
              <a:rPr lang="en-US" dirty="0" smtClean="0"/>
              <a:t>NHD will </a:t>
            </a:r>
            <a:r>
              <a:rPr lang="en-US" dirty="0"/>
              <a:t>make the </a:t>
            </a:r>
            <a:r>
              <a:rPr lang="en-US" dirty="0" smtClean="0"/>
              <a:t>changes.</a:t>
            </a:r>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8539140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940" y="2831806"/>
            <a:ext cx="8228860" cy="1054394"/>
          </a:xfrm>
          <a:solidFill>
            <a:schemeClr val="tx1"/>
          </a:solidFill>
        </p:spPr>
        <p:style>
          <a:lnRef idx="1">
            <a:schemeClr val="accent1"/>
          </a:lnRef>
          <a:fillRef idx="3">
            <a:schemeClr val="accent1"/>
          </a:fillRef>
          <a:effectRef idx="2">
            <a:schemeClr val="accent1"/>
          </a:effectRef>
          <a:fontRef idx="minor">
            <a:schemeClr val="lt1"/>
          </a:fontRef>
        </p:style>
        <p:txBody>
          <a:bodyPr/>
          <a:lstStyle/>
          <a:p>
            <a:pPr algn="ctr"/>
            <a:r>
              <a:rPr lang="en-US" sz="5400" dirty="0" smtClean="0"/>
              <a:t>Loan Status</a:t>
            </a:r>
            <a:endParaRPr lang="en-US" sz="5400" dirty="0"/>
          </a:p>
        </p:txBody>
      </p:sp>
      <p:pic>
        <p:nvPicPr>
          <p:cNvPr id="1032" name="Picture 8" descr="Emphasys Software. HFA Divis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00775" y="5429249"/>
            <a:ext cx="2028825" cy="1047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4166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7206"/>
            <a:ext cx="8228860" cy="1054394"/>
          </a:xfrm>
          <a:solidFill>
            <a:schemeClr val="tx1"/>
          </a:solidFill>
        </p:spPr>
        <p:style>
          <a:lnRef idx="1">
            <a:schemeClr val="accent1"/>
          </a:lnRef>
          <a:fillRef idx="3">
            <a:schemeClr val="accent1"/>
          </a:fillRef>
          <a:effectRef idx="2">
            <a:schemeClr val="accent1"/>
          </a:effectRef>
          <a:fontRef idx="minor">
            <a:schemeClr val="lt1"/>
          </a:fontRef>
        </p:style>
        <p:txBody>
          <a:bodyPr/>
          <a:lstStyle/>
          <a:p>
            <a:r>
              <a:rPr lang="en-US" sz="4400" dirty="0" smtClean="0"/>
              <a:t>Loan Status Tab</a:t>
            </a:r>
            <a:endParaRPr lang="en-US" sz="4400" dirty="0"/>
          </a:p>
        </p:txBody>
      </p:sp>
      <p:pic>
        <p:nvPicPr>
          <p:cNvPr id="4" name="Picture 3"/>
          <p:cNvPicPr/>
          <p:nvPr/>
        </p:nvPicPr>
        <p:blipFill rotWithShape="1">
          <a:blip r:embed="rId2" cstate="print"/>
          <a:srcRect t="5728" r="1722"/>
          <a:stretch/>
        </p:blipFill>
        <p:spPr bwMode="auto">
          <a:xfrm>
            <a:off x="438912" y="1371600"/>
            <a:ext cx="8247888" cy="4876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922228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7206"/>
            <a:ext cx="8228860" cy="1054394"/>
          </a:xfrm>
          <a:solidFill>
            <a:schemeClr val="tx1"/>
          </a:solidFill>
        </p:spPr>
        <p:style>
          <a:lnRef idx="1">
            <a:schemeClr val="accent1"/>
          </a:lnRef>
          <a:fillRef idx="3">
            <a:schemeClr val="accent1"/>
          </a:fillRef>
          <a:effectRef idx="2">
            <a:schemeClr val="accent1"/>
          </a:effectRef>
          <a:fontRef idx="minor">
            <a:schemeClr val="lt1"/>
          </a:fontRef>
        </p:style>
        <p:txBody>
          <a:bodyPr/>
          <a:lstStyle/>
          <a:p>
            <a:r>
              <a:rPr lang="en-US" sz="4400" dirty="0" smtClean="0"/>
              <a:t>Check the Status…</a:t>
            </a:r>
            <a:endParaRPr lang="en-US" sz="4400" dirty="0"/>
          </a:p>
        </p:txBody>
      </p:sp>
      <p:sp>
        <p:nvSpPr>
          <p:cNvPr id="3" name="Content Placeholder 4"/>
          <p:cNvSpPr>
            <a:spLocks noGrp="1"/>
          </p:cNvSpPr>
          <p:nvPr>
            <p:ph idx="1"/>
          </p:nvPr>
        </p:nvSpPr>
        <p:spPr>
          <a:xfrm>
            <a:off x="457200" y="1676400"/>
            <a:ext cx="8229600" cy="4876800"/>
          </a:xfrm>
        </p:spPr>
        <p:style>
          <a:lnRef idx="1">
            <a:schemeClr val="accent4"/>
          </a:lnRef>
          <a:fillRef idx="3">
            <a:schemeClr val="accent4"/>
          </a:fillRef>
          <a:effectRef idx="2">
            <a:schemeClr val="accent4"/>
          </a:effectRef>
          <a:fontRef idx="minor">
            <a:schemeClr val="lt1"/>
          </a:fontRef>
        </p:style>
        <p:txBody>
          <a:bodyPr>
            <a:noAutofit/>
          </a:bodyPr>
          <a:lstStyle/>
          <a:p>
            <a:r>
              <a:rPr lang="en-US" sz="3200" dirty="0" smtClean="0"/>
              <a:t>Locate your Reservation/loan by using the </a:t>
            </a:r>
            <a:r>
              <a:rPr lang="en-US" sz="3200" b="1" dirty="0" smtClean="0">
                <a:solidFill>
                  <a:schemeClr val="accent1"/>
                </a:solidFill>
              </a:rPr>
              <a:t>Quick Search</a:t>
            </a:r>
          </a:p>
          <a:p>
            <a:pPr marL="0" indent="0">
              <a:buNone/>
            </a:pPr>
            <a:endParaRPr lang="en-US" sz="3200" b="1" dirty="0" smtClean="0">
              <a:solidFill>
                <a:schemeClr val="accent1">
                  <a:lumMod val="75000"/>
                </a:schemeClr>
              </a:solidFill>
            </a:endParaRPr>
          </a:p>
          <a:p>
            <a:r>
              <a:rPr lang="en-US" sz="3200" dirty="0" smtClean="0"/>
              <a:t>Click on the </a:t>
            </a:r>
            <a:r>
              <a:rPr lang="en-US" sz="3200" b="1" dirty="0" smtClean="0">
                <a:solidFill>
                  <a:schemeClr val="accent1"/>
                </a:solidFill>
              </a:rPr>
              <a:t>&lt;View&gt; </a:t>
            </a:r>
            <a:r>
              <a:rPr lang="en-US" sz="3200" dirty="0" smtClean="0"/>
              <a:t>button for more in-depth information </a:t>
            </a:r>
          </a:p>
          <a:p>
            <a:endParaRPr lang="en-US" sz="3200" dirty="0"/>
          </a:p>
          <a:p>
            <a:r>
              <a:rPr lang="en-US" sz="3200" dirty="0" smtClean="0"/>
              <a:t>Click on the </a:t>
            </a:r>
            <a:r>
              <a:rPr lang="en-US" sz="3200" b="1" dirty="0" smtClean="0">
                <a:solidFill>
                  <a:schemeClr val="accent1"/>
                </a:solidFill>
              </a:rPr>
              <a:t>&lt;Reprint&gt; </a:t>
            </a:r>
            <a:r>
              <a:rPr lang="en-US" sz="3200" dirty="0" smtClean="0"/>
              <a:t>button to print the Reservation Form</a:t>
            </a:r>
          </a:p>
          <a:p>
            <a:endParaRPr lang="en-US" dirty="0"/>
          </a:p>
          <a:p>
            <a:pPr marL="0" indent="0">
              <a:buNone/>
            </a:pPr>
            <a:endParaRPr lang="en-US" sz="2400" dirty="0"/>
          </a:p>
        </p:txBody>
      </p:sp>
    </p:spTree>
    <p:extLst>
      <p:ext uri="{BB962C8B-B14F-4D97-AF65-F5344CB8AC3E}">
        <p14:creationId xmlns:p14="http://schemas.microsoft.com/office/powerpoint/2010/main" val="40548399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7206"/>
            <a:ext cx="8228860" cy="1054394"/>
          </a:xfrm>
          <a:solidFill>
            <a:schemeClr val="tx1"/>
          </a:solidFill>
        </p:spPr>
        <p:style>
          <a:lnRef idx="1">
            <a:schemeClr val="accent1"/>
          </a:lnRef>
          <a:fillRef idx="3">
            <a:schemeClr val="accent1"/>
          </a:fillRef>
          <a:effectRef idx="2">
            <a:schemeClr val="accent1"/>
          </a:effectRef>
          <a:fontRef idx="minor">
            <a:schemeClr val="lt1"/>
          </a:fontRef>
        </p:style>
        <p:txBody>
          <a:bodyPr/>
          <a:lstStyle/>
          <a:p>
            <a:r>
              <a:rPr lang="en-US" sz="4400" dirty="0" smtClean="0"/>
              <a:t>Sample Loan/Reservation Status</a:t>
            </a:r>
            <a:endParaRPr lang="en-US" sz="4400" dirty="0"/>
          </a:p>
        </p:txBody>
      </p:sp>
      <p:pic>
        <p:nvPicPr>
          <p:cNvPr id="3" name="Picture 2"/>
          <p:cNvPicPr/>
          <p:nvPr/>
        </p:nvPicPr>
        <p:blipFill rotWithShape="1">
          <a:blip r:embed="rId2" cstate="print"/>
          <a:srcRect l="615" t="5524" r="1476" b="9157"/>
          <a:stretch/>
        </p:blipFill>
        <p:spPr bwMode="auto">
          <a:xfrm>
            <a:off x="457200" y="1371601"/>
            <a:ext cx="8247888" cy="4876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853153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7206"/>
            <a:ext cx="8228860" cy="1054394"/>
          </a:xfrm>
          <a:solidFill>
            <a:schemeClr val="tx1"/>
          </a:solidFill>
        </p:spPr>
        <p:style>
          <a:lnRef idx="1">
            <a:schemeClr val="accent1"/>
          </a:lnRef>
          <a:fillRef idx="3">
            <a:schemeClr val="accent1"/>
          </a:fillRef>
          <a:effectRef idx="2">
            <a:schemeClr val="accent1"/>
          </a:effectRef>
          <a:fontRef idx="minor">
            <a:schemeClr val="lt1"/>
          </a:fontRef>
        </p:style>
        <p:txBody>
          <a:bodyPr/>
          <a:lstStyle/>
          <a:p>
            <a:r>
              <a:rPr lang="en-US" sz="4400" dirty="0" smtClean="0"/>
              <a:t>Continued…</a:t>
            </a:r>
            <a:endParaRPr lang="en-US" sz="4400" dirty="0"/>
          </a:p>
        </p:txBody>
      </p:sp>
      <p:pic>
        <p:nvPicPr>
          <p:cNvPr id="3" name="Picture 2"/>
          <p:cNvPicPr/>
          <p:nvPr/>
        </p:nvPicPr>
        <p:blipFill rotWithShape="1">
          <a:blip r:embed="rId2" cstate="print"/>
          <a:srcRect l="861" t="30077" r="1476"/>
          <a:stretch/>
        </p:blipFill>
        <p:spPr bwMode="auto">
          <a:xfrm>
            <a:off x="438912" y="1371600"/>
            <a:ext cx="8247888" cy="4876800"/>
          </a:xfrm>
          <a:prstGeom prst="rect">
            <a:avLst/>
          </a:prstGeom>
          <a:ln>
            <a:noFill/>
          </a:ln>
          <a:extLst>
            <a:ext uri="{53640926-AAD7-44D8-BBD7-CCE9431645EC}">
              <a14:shadowObscured xmlns:a14="http://schemas.microsoft.com/office/drawing/2010/main"/>
            </a:ext>
          </a:extLst>
        </p:spPr>
      </p:pic>
      <p:sp>
        <p:nvSpPr>
          <p:cNvPr id="4" name="Rounded Rectangle 3"/>
          <p:cNvSpPr/>
          <p:nvPr/>
        </p:nvSpPr>
        <p:spPr>
          <a:xfrm>
            <a:off x="6553200" y="304800"/>
            <a:ext cx="2133600" cy="457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t>Lenders </a:t>
            </a:r>
            <a:r>
              <a:rPr lang="en-US" sz="2400" dirty="0"/>
              <a:t>will be able to see the current status on each loan, as well as any conditions needed to provide for an approval, or as closing conditions. </a:t>
            </a:r>
            <a:endParaRPr lang="en-US" sz="2400" b="1" dirty="0"/>
          </a:p>
        </p:txBody>
      </p:sp>
    </p:spTree>
    <p:extLst>
      <p:ext uri="{BB962C8B-B14F-4D97-AF65-F5344CB8AC3E}">
        <p14:creationId xmlns:p14="http://schemas.microsoft.com/office/powerpoint/2010/main" val="10935271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940" y="2831806"/>
            <a:ext cx="8228860" cy="1054394"/>
          </a:xfrm>
          <a:solidFill>
            <a:schemeClr val="tx1"/>
          </a:solidFill>
        </p:spPr>
        <p:style>
          <a:lnRef idx="1">
            <a:schemeClr val="accent1"/>
          </a:lnRef>
          <a:fillRef idx="3">
            <a:schemeClr val="accent1"/>
          </a:fillRef>
          <a:effectRef idx="2">
            <a:schemeClr val="accent1"/>
          </a:effectRef>
          <a:fontRef idx="minor">
            <a:schemeClr val="lt1"/>
          </a:fontRef>
        </p:style>
        <p:txBody>
          <a:bodyPr/>
          <a:lstStyle/>
          <a:p>
            <a:pPr algn="ctr"/>
            <a:r>
              <a:rPr lang="en-US" sz="5400" dirty="0" smtClean="0"/>
              <a:t>Reports</a:t>
            </a:r>
            <a:endParaRPr lang="en-US" sz="5400" dirty="0"/>
          </a:p>
        </p:txBody>
      </p:sp>
      <p:pic>
        <p:nvPicPr>
          <p:cNvPr id="1032" name="Picture 8" descr="Emphasys Software. HFA Divis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00775" y="5429249"/>
            <a:ext cx="2028825" cy="1047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3687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7206"/>
            <a:ext cx="8228860" cy="1054394"/>
          </a:xfrm>
          <a:solidFill>
            <a:schemeClr val="tx1"/>
          </a:solidFill>
        </p:spPr>
        <p:style>
          <a:lnRef idx="1">
            <a:schemeClr val="accent1"/>
          </a:lnRef>
          <a:fillRef idx="3">
            <a:schemeClr val="accent1"/>
          </a:fillRef>
          <a:effectRef idx="2">
            <a:schemeClr val="accent1"/>
          </a:effectRef>
          <a:fontRef idx="minor">
            <a:schemeClr val="lt1"/>
          </a:fontRef>
        </p:style>
        <p:txBody>
          <a:bodyPr/>
          <a:lstStyle/>
          <a:p>
            <a:r>
              <a:rPr lang="en-US" sz="4400" dirty="0" smtClean="0"/>
              <a:t>Available Reports</a:t>
            </a:r>
            <a:endParaRPr lang="en-US" sz="4400" dirty="0"/>
          </a:p>
        </p:txBody>
      </p:sp>
      <p:sp>
        <p:nvSpPr>
          <p:cNvPr id="3" name="Content Placeholder 4"/>
          <p:cNvSpPr>
            <a:spLocks noGrp="1"/>
          </p:cNvSpPr>
          <p:nvPr>
            <p:ph idx="1"/>
          </p:nvPr>
        </p:nvSpPr>
        <p:spPr>
          <a:xfrm>
            <a:off x="457200" y="1676400"/>
            <a:ext cx="8229600" cy="4876800"/>
          </a:xfrm>
        </p:spPr>
        <p:style>
          <a:lnRef idx="1">
            <a:schemeClr val="accent4"/>
          </a:lnRef>
          <a:fillRef idx="3">
            <a:schemeClr val="accent4"/>
          </a:fillRef>
          <a:effectRef idx="2">
            <a:schemeClr val="accent4"/>
          </a:effectRef>
          <a:fontRef idx="minor">
            <a:schemeClr val="lt1"/>
          </a:fontRef>
        </p:style>
        <p:txBody>
          <a:bodyPr>
            <a:noAutofit/>
          </a:bodyPr>
          <a:lstStyle/>
          <a:p>
            <a:r>
              <a:rPr lang="en-US" sz="3600" dirty="0" smtClean="0"/>
              <a:t>HFA Conditions/Exceptions </a:t>
            </a:r>
          </a:p>
          <a:p>
            <a:r>
              <a:rPr lang="en-US" sz="3600" dirty="0" smtClean="0"/>
              <a:t>Master Servicer Conditions/Exceptions</a:t>
            </a:r>
          </a:p>
          <a:p>
            <a:r>
              <a:rPr lang="en-US" sz="3600" dirty="0" smtClean="0"/>
              <a:t>Commitment Expiration</a:t>
            </a:r>
          </a:p>
          <a:p>
            <a:r>
              <a:rPr lang="en-US" sz="3600" dirty="0" smtClean="0"/>
              <a:t>Current Stage Status</a:t>
            </a:r>
          </a:p>
          <a:p>
            <a:r>
              <a:rPr lang="en-US" sz="3600" dirty="0" smtClean="0"/>
              <a:t>Purchase Advice</a:t>
            </a:r>
            <a:endParaRPr lang="en-US" sz="2400" dirty="0"/>
          </a:p>
        </p:txBody>
      </p:sp>
    </p:spTree>
    <p:extLst>
      <p:ext uri="{BB962C8B-B14F-4D97-AF65-F5344CB8AC3E}">
        <p14:creationId xmlns:p14="http://schemas.microsoft.com/office/powerpoint/2010/main" val="26406119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7206"/>
            <a:ext cx="8228860" cy="1054394"/>
          </a:xfrm>
          <a:solidFill>
            <a:schemeClr val="tx1"/>
          </a:solidFill>
        </p:spPr>
        <p:style>
          <a:lnRef idx="1">
            <a:schemeClr val="accent1"/>
          </a:lnRef>
          <a:fillRef idx="3">
            <a:schemeClr val="accent1"/>
          </a:fillRef>
          <a:effectRef idx="2">
            <a:schemeClr val="accent1"/>
          </a:effectRef>
          <a:fontRef idx="minor">
            <a:schemeClr val="lt1"/>
          </a:fontRef>
        </p:style>
        <p:txBody>
          <a:bodyPr/>
          <a:lstStyle/>
          <a:p>
            <a:r>
              <a:rPr lang="en-US" sz="4400" dirty="0" smtClean="0"/>
              <a:t>Sample Report Selection Screen</a:t>
            </a:r>
            <a:endParaRPr lang="en-US" sz="4400" dirty="0"/>
          </a:p>
        </p:txBody>
      </p:sp>
      <p:pic>
        <p:nvPicPr>
          <p:cNvPr id="3" name="Picture 2"/>
          <p:cNvPicPr/>
          <p:nvPr/>
        </p:nvPicPr>
        <p:blipFill rotWithShape="1">
          <a:blip r:embed="rId2" cstate="print"/>
          <a:srcRect l="739" t="6342" r="1313" b="4713"/>
          <a:stretch/>
        </p:blipFill>
        <p:spPr bwMode="auto">
          <a:xfrm>
            <a:off x="438912" y="1295400"/>
            <a:ext cx="8247888" cy="5105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000733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7206"/>
            <a:ext cx="8228860" cy="1054394"/>
          </a:xfrm>
          <a:solidFill>
            <a:schemeClr val="tx1"/>
          </a:solidFill>
        </p:spPr>
        <p:style>
          <a:lnRef idx="1">
            <a:schemeClr val="accent1"/>
          </a:lnRef>
          <a:fillRef idx="3">
            <a:schemeClr val="accent1"/>
          </a:fillRef>
          <a:effectRef idx="2">
            <a:schemeClr val="accent1"/>
          </a:effectRef>
          <a:fontRef idx="minor">
            <a:schemeClr val="lt1"/>
          </a:fontRef>
        </p:style>
        <p:txBody>
          <a:bodyPr/>
          <a:lstStyle/>
          <a:p>
            <a:r>
              <a:rPr lang="en-US" sz="4400" dirty="0" smtClean="0"/>
              <a:t>Sample Report</a:t>
            </a:r>
            <a:endParaRPr lang="en-US" sz="4400" dirty="0"/>
          </a:p>
        </p:txBody>
      </p:sp>
      <p:pic>
        <p:nvPicPr>
          <p:cNvPr id="3" name="Picture 2"/>
          <p:cNvPicPr/>
          <p:nvPr/>
        </p:nvPicPr>
        <p:blipFill rotWithShape="1">
          <a:blip r:embed="rId2" cstate="print"/>
          <a:srcRect t="5319" r="1476" b="2611"/>
          <a:stretch/>
        </p:blipFill>
        <p:spPr bwMode="auto">
          <a:xfrm>
            <a:off x="438912" y="1371600"/>
            <a:ext cx="8247888" cy="5410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847643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7206"/>
            <a:ext cx="8228860" cy="1054394"/>
          </a:xfrm>
          <a:solidFill>
            <a:schemeClr val="tx1"/>
          </a:solidFill>
        </p:spPr>
        <p:style>
          <a:lnRef idx="1">
            <a:schemeClr val="accent1"/>
          </a:lnRef>
          <a:fillRef idx="3">
            <a:schemeClr val="accent1"/>
          </a:fillRef>
          <a:effectRef idx="2">
            <a:schemeClr val="accent1"/>
          </a:effectRef>
          <a:fontRef idx="minor">
            <a:schemeClr val="lt1"/>
          </a:fontRef>
        </p:style>
        <p:txBody>
          <a:bodyPr/>
          <a:lstStyle/>
          <a:p>
            <a:r>
              <a:rPr lang="en-US" sz="4400" dirty="0" smtClean="0"/>
              <a:t>Lender Online Sign-on Procedure </a:t>
            </a:r>
            <a:endParaRPr lang="en-US" sz="4400" dirty="0"/>
          </a:p>
        </p:txBody>
      </p:sp>
      <p:sp>
        <p:nvSpPr>
          <p:cNvPr id="5" name="Content Placeholder 4"/>
          <p:cNvSpPr>
            <a:spLocks noGrp="1"/>
          </p:cNvSpPr>
          <p:nvPr>
            <p:ph idx="1"/>
          </p:nvPr>
        </p:nvSpPr>
        <p:spPr>
          <a:xfrm>
            <a:off x="457200" y="1676400"/>
            <a:ext cx="8229600" cy="4876800"/>
          </a:xfrm>
        </p:spPr>
        <p:style>
          <a:lnRef idx="1">
            <a:schemeClr val="accent4"/>
          </a:lnRef>
          <a:fillRef idx="3">
            <a:schemeClr val="accent4"/>
          </a:fillRef>
          <a:effectRef idx="2">
            <a:schemeClr val="accent4"/>
          </a:effectRef>
          <a:fontRef idx="minor">
            <a:schemeClr val="lt1"/>
          </a:fontRef>
        </p:style>
        <p:txBody>
          <a:bodyPr>
            <a:noAutofit/>
          </a:bodyPr>
          <a:lstStyle/>
          <a:p>
            <a:r>
              <a:rPr lang="en-US" sz="2700" dirty="0" smtClean="0">
                <a:solidFill>
                  <a:schemeClr val="bg1"/>
                </a:solidFill>
              </a:rPr>
              <a:t>Each lender admin will be sent a permanent user name and a temporary password in two (2) separate emails</a:t>
            </a:r>
          </a:p>
          <a:p>
            <a:r>
              <a:rPr lang="en-US" sz="2700" dirty="0" smtClean="0">
                <a:solidFill>
                  <a:schemeClr val="bg1"/>
                </a:solidFill>
              </a:rPr>
              <a:t>All user names and passwords are case/space sensitive and must be typed exactly as they appear in your email notifications</a:t>
            </a:r>
          </a:p>
          <a:p>
            <a:r>
              <a:rPr lang="en-US" sz="2700" dirty="0" smtClean="0">
                <a:solidFill>
                  <a:schemeClr val="bg1"/>
                </a:solidFill>
              </a:rPr>
              <a:t>Each user will be prompted to change their temporary password to one of their choice</a:t>
            </a:r>
          </a:p>
          <a:p>
            <a:r>
              <a:rPr lang="en-US" sz="2700" dirty="0" smtClean="0">
                <a:solidFill>
                  <a:schemeClr val="bg1"/>
                </a:solidFill>
              </a:rPr>
              <a:t>Keep your user name and password in a secure location; do not share</a:t>
            </a:r>
          </a:p>
          <a:p>
            <a:r>
              <a:rPr lang="en-US" sz="2700" dirty="0" smtClean="0">
                <a:solidFill>
                  <a:schemeClr val="bg1"/>
                </a:solidFill>
              </a:rPr>
              <a:t>Password must be changed every 90 days </a:t>
            </a:r>
          </a:p>
        </p:txBody>
      </p:sp>
    </p:spTree>
    <p:extLst>
      <p:ext uri="{BB962C8B-B14F-4D97-AF65-F5344CB8AC3E}">
        <p14:creationId xmlns:p14="http://schemas.microsoft.com/office/powerpoint/2010/main" val="13374041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effectLst/>
              </a:rPr>
              <a:t>PROGRAM HIGHLIGHTS</a:t>
            </a:r>
            <a:endParaRPr lang="en-US" sz="3200" dirty="0">
              <a:effectLst/>
            </a:endParaRPr>
          </a:p>
        </p:txBody>
      </p:sp>
      <p:sp>
        <p:nvSpPr>
          <p:cNvPr id="3" name="Content Placeholder 2"/>
          <p:cNvSpPr>
            <a:spLocks noGrp="1"/>
          </p:cNvSpPr>
          <p:nvPr>
            <p:ph idx="1"/>
          </p:nvPr>
        </p:nvSpPr>
        <p:spPr>
          <a:xfrm>
            <a:off x="1219200" y="838200"/>
            <a:ext cx="7467600" cy="4800600"/>
          </a:xfrm>
        </p:spPr>
        <p:txBody>
          <a:bodyPr>
            <a:normAutofit fontScale="92500" lnSpcReduction="20000"/>
          </a:bodyPr>
          <a:lstStyle/>
          <a:p>
            <a:pPr marL="0" indent="0">
              <a:buNone/>
            </a:pPr>
            <a:r>
              <a:rPr lang="en-US" sz="1800" b="1" dirty="0" smtClean="0">
                <a:solidFill>
                  <a:srgbClr val="FF0000"/>
                </a:solidFill>
              </a:rPr>
              <a:t>Program Highlights</a:t>
            </a:r>
          </a:p>
          <a:p>
            <a:r>
              <a:rPr lang="en-US" sz="1800" dirty="0" smtClean="0"/>
              <a:t>FHA, VA Min FICO 640, HFA-Preferred (95.01% to 97%) FICO 680</a:t>
            </a:r>
          </a:p>
          <a:p>
            <a:r>
              <a:rPr lang="en-US" sz="1800" dirty="0" smtClean="0"/>
              <a:t>Max DTI 45%</a:t>
            </a:r>
          </a:p>
          <a:p>
            <a:r>
              <a:rPr lang="en-US" sz="1800" dirty="0" smtClean="0"/>
              <a:t>Household income maximums apply (see website for specifics)</a:t>
            </a:r>
          </a:p>
          <a:p>
            <a:r>
              <a:rPr lang="en-US" sz="1800" dirty="0" smtClean="0"/>
              <a:t>Maximum Purchase Price apply (see website for specifics)</a:t>
            </a:r>
          </a:p>
          <a:p>
            <a:r>
              <a:rPr lang="en-US" sz="1800" dirty="0" smtClean="0"/>
              <a:t>Down-payment assistance layering allowed (have to go in 3</a:t>
            </a:r>
            <a:r>
              <a:rPr lang="en-US" sz="1800" baseline="30000" dirty="0" smtClean="0"/>
              <a:t>rd</a:t>
            </a:r>
            <a:r>
              <a:rPr lang="en-US" sz="1800" dirty="0" smtClean="0"/>
              <a:t> position behind NHD DPA loan</a:t>
            </a:r>
          </a:p>
          <a:p>
            <a:r>
              <a:rPr lang="en-US" sz="1800" dirty="0" smtClean="0"/>
              <a:t>Participating Lender closes loan and funds First Mortgage. NHD table funds 2</a:t>
            </a:r>
            <a:r>
              <a:rPr lang="en-US" sz="1800" baseline="30000" dirty="0" smtClean="0"/>
              <a:t>nd</a:t>
            </a:r>
            <a:r>
              <a:rPr lang="en-US" sz="1800" dirty="0" smtClean="0"/>
              <a:t> Mortgage. See lender forms and stack sheet’s for file order and required </a:t>
            </a:r>
            <a:r>
              <a:rPr lang="en-US" sz="1800" dirty="0"/>
              <a:t>documents at </a:t>
            </a:r>
            <a:r>
              <a:rPr lang="en-US" sz="1800" dirty="0">
                <a:hlinkClick r:id="rId2"/>
              </a:rPr>
              <a:t>http://housing.nv.gov/programs/FTH/Lender_Forms</a:t>
            </a:r>
            <a:r>
              <a:rPr lang="en-US" sz="1800" dirty="0" smtClean="0">
                <a:hlinkClick r:id="rId2"/>
              </a:rPr>
              <a:t>/</a:t>
            </a:r>
            <a:endParaRPr lang="en-US" sz="1800" dirty="0" smtClean="0"/>
          </a:p>
          <a:p>
            <a:r>
              <a:rPr lang="en-US" sz="1800" dirty="0" smtClean="0"/>
              <a:t>Buyer MUST obtain Homebuyer Education Certificate (expiration date must be after COE on certificate)</a:t>
            </a:r>
          </a:p>
          <a:p>
            <a:r>
              <a:rPr lang="en-US" sz="1800" dirty="0" smtClean="0"/>
              <a:t>Manual UW </a:t>
            </a:r>
            <a:r>
              <a:rPr lang="en-US" sz="1800" dirty="0"/>
              <a:t>allowed for “NO SCORE </a:t>
            </a:r>
            <a:r>
              <a:rPr lang="en-US" sz="1800" dirty="0" smtClean="0"/>
              <a:t>“on FHA and VA loans. NOT allowed on HFA-Preferred loans</a:t>
            </a:r>
          </a:p>
          <a:p>
            <a:r>
              <a:rPr lang="en-US" sz="1800" dirty="0" smtClean="0"/>
              <a:t>SFR, Condo’s, PUD, townhomes, Manufactured housing allowed. No Condo’s allowed on HFA-Preferred Loans</a:t>
            </a:r>
          </a:p>
          <a:p>
            <a:r>
              <a:rPr lang="en-US" sz="1800" dirty="0" smtClean="0"/>
              <a:t>Non-borrowing spouses MUST sign ALL NHD forms</a:t>
            </a:r>
          </a:p>
          <a:p>
            <a:pPr marL="0" indent="0">
              <a:buNone/>
            </a:pPr>
            <a:r>
              <a:rPr lang="en-US" sz="1800" b="1" dirty="0" smtClean="0">
                <a:solidFill>
                  <a:srgbClr val="FF0000"/>
                </a:solidFill>
              </a:rPr>
              <a:t>Manual, forms, brochures, bulletins, etc. are on website at </a:t>
            </a:r>
          </a:p>
          <a:p>
            <a:pPr marL="0" indent="0">
              <a:buNone/>
            </a:pPr>
            <a:r>
              <a:rPr lang="en-US" sz="1800" dirty="0">
                <a:hlinkClick r:id="rId3"/>
              </a:rPr>
              <a:t>http://housing.nv.gov/programs/FTH/Lender_Information</a:t>
            </a:r>
            <a:r>
              <a:rPr lang="en-US" sz="1800" dirty="0" smtClean="0">
                <a:hlinkClick r:id="rId3"/>
              </a:rPr>
              <a:t>/</a:t>
            </a:r>
            <a:endParaRPr lang="en-US" sz="1800" dirty="0" smtClean="0"/>
          </a:p>
          <a:p>
            <a:pPr marL="0" indent="0">
              <a:buNone/>
            </a:pPr>
            <a:endParaRPr lang="en-US" sz="1800" dirty="0" smtClean="0"/>
          </a:p>
          <a:p>
            <a:endParaRPr lang="en-US" sz="1800" dirty="0" smtClean="0"/>
          </a:p>
          <a:p>
            <a:endParaRPr lang="en-US" sz="1500" dirty="0" smtClean="0"/>
          </a:p>
        </p:txBody>
      </p:sp>
    </p:spTree>
    <p:extLst>
      <p:ext uri="{BB962C8B-B14F-4D97-AF65-F5344CB8AC3E}">
        <p14:creationId xmlns:p14="http://schemas.microsoft.com/office/powerpoint/2010/main" val="1025555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7206"/>
            <a:ext cx="8228860" cy="1054394"/>
          </a:xfrm>
          <a:solidFill>
            <a:schemeClr val="tx1"/>
          </a:solidFill>
        </p:spPr>
        <p:style>
          <a:lnRef idx="1">
            <a:schemeClr val="accent1"/>
          </a:lnRef>
          <a:fillRef idx="3">
            <a:schemeClr val="accent1"/>
          </a:fillRef>
          <a:effectRef idx="2">
            <a:schemeClr val="accent1"/>
          </a:effectRef>
          <a:fontRef idx="minor">
            <a:schemeClr val="lt1"/>
          </a:fontRef>
        </p:style>
        <p:txBody>
          <a:bodyPr/>
          <a:lstStyle/>
          <a:p>
            <a:r>
              <a:rPr lang="en-US" sz="4400" dirty="0" smtClean="0"/>
              <a:t>Questions</a:t>
            </a:r>
            <a:endParaRPr lang="en-US" sz="4400" dirty="0"/>
          </a:p>
        </p:txBody>
      </p:sp>
      <p:sp>
        <p:nvSpPr>
          <p:cNvPr id="3" name="Content Placeholder 4"/>
          <p:cNvSpPr>
            <a:spLocks noGrp="1"/>
          </p:cNvSpPr>
          <p:nvPr>
            <p:ph idx="1"/>
          </p:nvPr>
        </p:nvSpPr>
        <p:spPr>
          <a:xfrm>
            <a:off x="457200" y="1676400"/>
            <a:ext cx="8229600" cy="4876800"/>
          </a:xfrm>
          <a:ln>
            <a:solidFill>
              <a:srgbClr val="0000FF"/>
            </a:solidFill>
          </a:ln>
        </p:spPr>
        <p:style>
          <a:lnRef idx="1">
            <a:schemeClr val="accent4"/>
          </a:lnRef>
          <a:fillRef idx="3">
            <a:schemeClr val="accent4"/>
          </a:fillRef>
          <a:effectRef idx="2">
            <a:schemeClr val="accent4"/>
          </a:effectRef>
          <a:fontRef idx="minor">
            <a:schemeClr val="lt1"/>
          </a:fontRef>
        </p:style>
        <p:txBody>
          <a:bodyPr>
            <a:noAutofit/>
          </a:bodyPr>
          <a:lstStyle/>
          <a:p>
            <a:r>
              <a:rPr lang="en-US" sz="3600" dirty="0" smtClean="0"/>
              <a:t>Do </a:t>
            </a:r>
            <a:r>
              <a:rPr lang="en-US" sz="3600" dirty="0"/>
              <a:t>not make reservations </a:t>
            </a:r>
            <a:r>
              <a:rPr lang="en-US" sz="3600" dirty="0" smtClean="0"/>
              <a:t>on </a:t>
            </a:r>
            <a:r>
              <a:rPr lang="en-US" sz="3600" dirty="0"/>
              <a:t>the portal prior to that date. </a:t>
            </a:r>
            <a:r>
              <a:rPr lang="en-US" sz="3600" dirty="0" smtClean="0"/>
              <a:t>Lender Portal questions, contact:</a:t>
            </a:r>
          </a:p>
          <a:p>
            <a:pPr marL="0" indent="0">
              <a:buNone/>
            </a:pPr>
            <a:r>
              <a:rPr lang="en-US" sz="3200" dirty="0" smtClean="0">
                <a:solidFill>
                  <a:srgbClr val="FF0000"/>
                </a:solidFill>
              </a:rPr>
              <a:t>	</a:t>
            </a:r>
            <a:r>
              <a:rPr lang="en-US" sz="3200" dirty="0" smtClean="0">
                <a:solidFill>
                  <a:schemeClr val="bg1"/>
                </a:solidFill>
              </a:rPr>
              <a:t>Nnika Cromwell at: </a:t>
            </a:r>
            <a:r>
              <a:rPr lang="en-US" sz="2000" b="1" dirty="0" smtClean="0">
                <a:solidFill>
                  <a:srgbClr val="0000FF"/>
                </a:solidFill>
              </a:rPr>
              <a:t>ncromwell@housing.nv.gov</a:t>
            </a:r>
          </a:p>
          <a:p>
            <a:pPr marL="0" indent="0">
              <a:buNone/>
            </a:pPr>
            <a:r>
              <a:rPr lang="en-US" sz="3200" dirty="0" smtClean="0">
                <a:solidFill>
                  <a:srgbClr val="FF0000"/>
                </a:solidFill>
              </a:rPr>
              <a:t> </a:t>
            </a:r>
            <a:r>
              <a:rPr lang="en-US" sz="1800" dirty="0"/>
              <a:t>	</a:t>
            </a:r>
            <a:r>
              <a:rPr lang="en-US" sz="3200" dirty="0" smtClean="0">
                <a:solidFill>
                  <a:schemeClr val="bg1"/>
                </a:solidFill>
              </a:rPr>
              <a:t>Maggie Cassara at: </a:t>
            </a:r>
            <a:r>
              <a:rPr lang="en-US" sz="2000" b="1" dirty="0" smtClean="0">
                <a:solidFill>
                  <a:srgbClr val="0000FF"/>
                </a:solidFill>
              </a:rPr>
              <a:t>mcassara@housing.nv.gov</a:t>
            </a:r>
            <a:endParaRPr lang="en-US" sz="2000" b="1" dirty="0">
              <a:solidFill>
                <a:srgbClr val="0000FF"/>
              </a:solidFill>
            </a:endParaRPr>
          </a:p>
          <a:p>
            <a:pPr marL="0" indent="0">
              <a:buNone/>
            </a:pPr>
            <a:endParaRPr lang="en-US" sz="2400" dirty="0"/>
          </a:p>
        </p:txBody>
      </p:sp>
    </p:spTree>
    <p:extLst>
      <p:ext uri="{BB962C8B-B14F-4D97-AF65-F5344CB8AC3E}">
        <p14:creationId xmlns:p14="http://schemas.microsoft.com/office/powerpoint/2010/main" val="38856183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p:nvPr/>
        </p:nvPicPr>
        <p:blipFill>
          <a:blip r:embed="rId2" cstate="print"/>
          <a:stretch>
            <a:fillRect/>
          </a:stretch>
        </p:blipFill>
        <p:spPr>
          <a:xfrm>
            <a:off x="228600" y="0"/>
            <a:ext cx="8915400" cy="6172200"/>
          </a:xfrm>
          <a:prstGeom prst="rect">
            <a:avLst/>
          </a:prstGeom>
        </p:spPr>
      </p:pic>
      <p:sp>
        <p:nvSpPr>
          <p:cNvPr id="13" name="Rounded Rectangle 12"/>
          <p:cNvSpPr/>
          <p:nvPr/>
        </p:nvSpPr>
        <p:spPr>
          <a:xfrm>
            <a:off x="2895600" y="1981200"/>
            <a:ext cx="31242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Enter User Name and Password and click on [Login]</a:t>
            </a:r>
            <a:endParaRPr lang="en-US" sz="2000" b="1" dirty="0"/>
          </a:p>
        </p:txBody>
      </p:sp>
      <p:cxnSp>
        <p:nvCxnSpPr>
          <p:cNvPr id="14" name="Straight Arrow Connector 13"/>
          <p:cNvCxnSpPr/>
          <p:nvPr/>
        </p:nvCxnSpPr>
        <p:spPr>
          <a:xfrm flipH="1">
            <a:off x="2209800" y="2590800"/>
            <a:ext cx="548640"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5" name="Straight Arrow Connector 14"/>
          <p:cNvCxnSpPr/>
          <p:nvPr/>
        </p:nvCxnSpPr>
        <p:spPr>
          <a:xfrm flipH="1">
            <a:off x="2209800" y="2286000"/>
            <a:ext cx="548640"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071833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2" cstate="print"/>
          <a:srcRect b="12021"/>
          <a:stretch/>
        </p:blipFill>
        <p:spPr bwMode="auto">
          <a:xfrm>
            <a:off x="228600" y="-19050"/>
            <a:ext cx="8915400" cy="6324600"/>
          </a:xfrm>
          <a:prstGeom prst="rect">
            <a:avLst/>
          </a:prstGeom>
          <a:ln>
            <a:noFill/>
          </a:ln>
          <a:extLst>
            <a:ext uri="{53640926-AAD7-44D8-BBD7-CCE9431645EC}">
              <a14:shadowObscured xmlns:a14="http://schemas.microsoft.com/office/drawing/2010/main"/>
            </a:ext>
          </a:extLst>
        </p:spPr>
      </p:pic>
      <p:sp>
        <p:nvSpPr>
          <p:cNvPr id="13" name="Rounded Rectangle 12"/>
          <p:cNvSpPr/>
          <p:nvPr/>
        </p:nvSpPr>
        <p:spPr>
          <a:xfrm>
            <a:off x="3657600" y="2667000"/>
            <a:ext cx="3733800" cy="182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User will be required to once again enter their “temporary” password and then change and confirm the new password…</a:t>
            </a:r>
            <a:endParaRPr lang="en-US" sz="2000" b="1" dirty="0"/>
          </a:p>
        </p:txBody>
      </p:sp>
      <p:cxnSp>
        <p:nvCxnSpPr>
          <p:cNvPr id="14" name="Straight Arrow Connector 13"/>
          <p:cNvCxnSpPr/>
          <p:nvPr/>
        </p:nvCxnSpPr>
        <p:spPr>
          <a:xfrm flipH="1">
            <a:off x="2895600" y="3276600"/>
            <a:ext cx="548640"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5" name="Straight Arrow Connector 14"/>
          <p:cNvCxnSpPr/>
          <p:nvPr/>
        </p:nvCxnSpPr>
        <p:spPr>
          <a:xfrm flipH="1">
            <a:off x="2895600" y="3657600"/>
            <a:ext cx="548640"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7" name="Straight Arrow Connector 6"/>
          <p:cNvCxnSpPr/>
          <p:nvPr/>
        </p:nvCxnSpPr>
        <p:spPr>
          <a:xfrm flipH="1">
            <a:off x="2895600" y="4038600"/>
            <a:ext cx="548640"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201052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940" y="2831806"/>
            <a:ext cx="8228860" cy="1054394"/>
          </a:xfrm>
          <a:solidFill>
            <a:schemeClr val="tx1"/>
          </a:solidFill>
        </p:spPr>
        <p:style>
          <a:lnRef idx="1">
            <a:schemeClr val="accent1"/>
          </a:lnRef>
          <a:fillRef idx="3">
            <a:schemeClr val="accent1"/>
          </a:fillRef>
          <a:effectRef idx="2">
            <a:schemeClr val="accent1"/>
          </a:effectRef>
          <a:fontRef idx="minor">
            <a:schemeClr val="lt1"/>
          </a:fontRef>
        </p:style>
        <p:txBody>
          <a:bodyPr/>
          <a:lstStyle/>
          <a:p>
            <a:pPr algn="ctr"/>
            <a:r>
              <a:rPr lang="en-US" sz="5400" dirty="0" smtClean="0"/>
              <a:t>Tabs &amp; Functions</a:t>
            </a:r>
            <a:endParaRPr lang="en-US" sz="5400" dirty="0"/>
          </a:p>
        </p:txBody>
      </p:sp>
      <p:pic>
        <p:nvPicPr>
          <p:cNvPr id="1032" name="Picture 8" descr="Emphasys Software. HFA Divis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00775" y="5429249"/>
            <a:ext cx="2028825" cy="1047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9445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rotWithShape="1">
          <a:blip r:embed="rId2" cstate="print"/>
          <a:srcRect b="20001"/>
          <a:stretch/>
        </p:blipFill>
        <p:spPr bwMode="auto">
          <a:xfrm>
            <a:off x="228600" y="0"/>
            <a:ext cx="8915400" cy="6248400"/>
          </a:xfrm>
          <a:prstGeom prst="rect">
            <a:avLst/>
          </a:prstGeom>
          <a:ln>
            <a:noFill/>
          </a:ln>
          <a:extLst>
            <a:ext uri="{53640926-AAD7-44D8-BBD7-CCE9431645EC}">
              <a14:shadowObscured xmlns:a14="http://schemas.microsoft.com/office/drawing/2010/main"/>
            </a:ext>
          </a:extLst>
        </p:spPr>
      </p:pic>
      <p:sp>
        <p:nvSpPr>
          <p:cNvPr id="13" name="Rounded Rectangle 12"/>
          <p:cNvSpPr/>
          <p:nvPr/>
        </p:nvSpPr>
        <p:spPr>
          <a:xfrm>
            <a:off x="5934074" y="1143000"/>
            <a:ext cx="2981326"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Link not active at the moment</a:t>
            </a:r>
            <a:endParaRPr lang="en-US" sz="2000" b="1" dirty="0"/>
          </a:p>
        </p:txBody>
      </p:sp>
      <p:sp>
        <p:nvSpPr>
          <p:cNvPr id="3" name="Right Brace 2"/>
          <p:cNvSpPr/>
          <p:nvPr/>
        </p:nvSpPr>
        <p:spPr>
          <a:xfrm rot="16200000">
            <a:off x="7205663" y="-576263"/>
            <a:ext cx="457200" cy="2981326"/>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4815557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7206"/>
            <a:ext cx="8228860" cy="1054394"/>
          </a:xfrm>
          <a:solidFill>
            <a:schemeClr val="tx1"/>
          </a:solidFill>
        </p:spPr>
        <p:style>
          <a:lnRef idx="1">
            <a:schemeClr val="accent1"/>
          </a:lnRef>
          <a:fillRef idx="3">
            <a:schemeClr val="accent1"/>
          </a:fillRef>
          <a:effectRef idx="2">
            <a:schemeClr val="accent1"/>
          </a:effectRef>
          <a:fontRef idx="minor">
            <a:schemeClr val="lt1"/>
          </a:fontRef>
        </p:style>
        <p:txBody>
          <a:bodyPr/>
          <a:lstStyle/>
          <a:p>
            <a:r>
              <a:rPr lang="en-US" sz="4400" dirty="0" smtClean="0"/>
              <a:t>Upper Right Corner Links</a:t>
            </a:r>
            <a:endParaRPr lang="en-US" sz="4400" dirty="0"/>
          </a:p>
        </p:txBody>
      </p:sp>
      <p:sp>
        <p:nvSpPr>
          <p:cNvPr id="5" name="Content Placeholder 4"/>
          <p:cNvSpPr>
            <a:spLocks noGrp="1"/>
          </p:cNvSpPr>
          <p:nvPr>
            <p:ph idx="1"/>
          </p:nvPr>
        </p:nvSpPr>
        <p:spPr>
          <a:xfrm>
            <a:off x="457200" y="1676400"/>
            <a:ext cx="8229600" cy="4876800"/>
          </a:xfrm>
        </p:spPr>
        <p:style>
          <a:lnRef idx="1">
            <a:schemeClr val="accent4"/>
          </a:lnRef>
          <a:fillRef idx="3">
            <a:schemeClr val="accent4"/>
          </a:fillRef>
          <a:effectRef idx="2">
            <a:schemeClr val="accent4"/>
          </a:effectRef>
          <a:fontRef idx="minor">
            <a:schemeClr val="lt1"/>
          </a:fontRef>
        </p:style>
        <p:txBody>
          <a:bodyPr>
            <a:noAutofit/>
          </a:bodyPr>
          <a:lstStyle/>
          <a:p>
            <a:r>
              <a:rPr lang="en-US" sz="2600" dirty="0" smtClean="0">
                <a:solidFill>
                  <a:schemeClr val="bg1"/>
                </a:solidFill>
              </a:rPr>
              <a:t>Home – Takes user back to the initial site landing page</a:t>
            </a:r>
          </a:p>
          <a:p>
            <a:r>
              <a:rPr lang="en-US" sz="2600" dirty="0" smtClean="0">
                <a:solidFill>
                  <a:schemeClr val="bg1"/>
                </a:solidFill>
              </a:rPr>
              <a:t>Bulletin Board – Gives updated instructions or important program changes to you, our lenders, in chronological order</a:t>
            </a:r>
          </a:p>
          <a:p>
            <a:r>
              <a:rPr lang="en-US" sz="2600" dirty="0" smtClean="0">
                <a:solidFill>
                  <a:schemeClr val="bg1"/>
                </a:solidFill>
              </a:rPr>
              <a:t>Program Documents – Location of manuals and program documents (NHD Web Site)</a:t>
            </a:r>
          </a:p>
          <a:p>
            <a:r>
              <a:rPr lang="en-US" sz="2600" dirty="0" smtClean="0">
                <a:solidFill>
                  <a:schemeClr val="bg1"/>
                </a:solidFill>
              </a:rPr>
              <a:t>Glossary – Pertinent industry standard terms defined</a:t>
            </a:r>
          </a:p>
          <a:p>
            <a:r>
              <a:rPr lang="en-US" sz="2600" dirty="0" smtClean="0">
                <a:solidFill>
                  <a:schemeClr val="bg1"/>
                </a:solidFill>
              </a:rPr>
              <a:t>Help – Navigational tool for Lender Online usage</a:t>
            </a:r>
          </a:p>
          <a:p>
            <a:r>
              <a:rPr lang="en-US" sz="2600" dirty="0" smtClean="0">
                <a:solidFill>
                  <a:schemeClr val="bg1"/>
                </a:solidFill>
              </a:rPr>
              <a:t>Contact Us – Link to our address and contact person</a:t>
            </a:r>
          </a:p>
          <a:p>
            <a:r>
              <a:rPr lang="en-US" sz="2600" dirty="0" smtClean="0">
                <a:solidFill>
                  <a:schemeClr val="bg1"/>
                </a:solidFill>
              </a:rPr>
              <a:t>Log Out – Clink to quickly sign off site </a:t>
            </a:r>
          </a:p>
        </p:txBody>
      </p:sp>
    </p:spTree>
    <p:extLst>
      <p:ext uri="{BB962C8B-B14F-4D97-AF65-F5344CB8AC3E}">
        <p14:creationId xmlns:p14="http://schemas.microsoft.com/office/powerpoint/2010/main" val="8224343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rmal">
  <a:themeElements>
    <a:clrScheme name="Thermal">
      <a:dk1>
        <a:srgbClr val="4D5B6B"/>
      </a:dk1>
      <a:lt1>
        <a:srgbClr val="FFFFFF"/>
      </a:lt1>
      <a:dk2>
        <a:srgbClr val="675D59"/>
      </a:dk2>
      <a:lt2>
        <a:srgbClr val="E8DED8"/>
      </a:lt2>
      <a:accent1>
        <a:srgbClr val="FF7605"/>
      </a:accent1>
      <a:accent2>
        <a:srgbClr val="7F7F7F"/>
      </a:accent2>
      <a:accent3>
        <a:srgbClr val="7F5185"/>
      </a:accent3>
      <a:accent4>
        <a:srgbClr val="89AAD3"/>
      </a:accent4>
      <a:accent5>
        <a:srgbClr val="8F5B4B"/>
      </a:accent5>
      <a:accent6>
        <a:srgbClr val="C84340"/>
      </a:accent6>
      <a:hlink>
        <a:srgbClr val="89AAD3"/>
      </a:hlink>
      <a:folHlink>
        <a:srgbClr val="795185"/>
      </a:folHlink>
    </a:clrScheme>
    <a:fontScheme name="Thermal">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e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317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38100" dir="8100000" rotWithShape="0">
              <a:srgbClr val="000000">
                <a:alpha val="45000"/>
              </a:srgbClr>
            </a:outerShdw>
          </a:effectLst>
        </a:effectStyle>
        <a:effectStyle>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a:effectStyle>
      </a:effectStyleLst>
      <a:bgFillStyleLst>
        <a:solidFill>
          <a:schemeClr val="phClr"/>
        </a:solidFill>
        <a:gradFill rotWithShape="1">
          <a:gsLst>
            <a:gs pos="0">
              <a:schemeClr val="phClr">
                <a:tint val="100000"/>
                <a:lumMod val="125000"/>
              </a:schemeClr>
            </a:gs>
            <a:gs pos="55000">
              <a:schemeClr val="phClr">
                <a:shade val="100000"/>
                <a:satMod val="100000"/>
                <a:lumMod val="100000"/>
              </a:schemeClr>
            </a:gs>
            <a:gs pos="100000">
              <a:schemeClr val="phClr">
                <a:shade val="90000"/>
                <a:satMod val="300000"/>
                <a:lumMod val="95000"/>
              </a:schemeClr>
            </a:gs>
          </a:gsLst>
          <a:lin ang="5400000" scaled="0"/>
        </a:gradFill>
        <a:blipFill>
          <a:blip xmlns:r="http://schemas.openxmlformats.org/officeDocument/2006/relationships" r:embed="rId1">
            <a:duotone>
              <a:schemeClr val="phClr">
                <a:shade val="80000"/>
              </a:schemeClr>
              <a:schemeClr val="phClr">
                <a:tint val="98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TC101859868[[fn=Thermal]]</Template>
  <TotalTime>5466</TotalTime>
  <Words>1265</Words>
  <Application>Microsoft Office PowerPoint</Application>
  <PresentationFormat>On-screen Show (4:3)</PresentationFormat>
  <Paragraphs>125</Paragraphs>
  <Slides>41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41</vt:i4>
      </vt:variant>
    </vt:vector>
  </HeadingPairs>
  <TitlesOfParts>
    <vt:vector size="44" baseType="lpstr">
      <vt:lpstr>Arial</vt:lpstr>
      <vt:lpstr>Calibri</vt:lpstr>
      <vt:lpstr>Thermal</vt:lpstr>
      <vt:lpstr>Lender Online Training</vt:lpstr>
      <vt:lpstr>Lender Online Training -  Agenda</vt:lpstr>
      <vt:lpstr>Lender Online URL</vt:lpstr>
      <vt:lpstr>Lender Online Sign-on Procedure </vt:lpstr>
      <vt:lpstr>PowerPoint Presentation</vt:lpstr>
      <vt:lpstr>PowerPoint Presentation</vt:lpstr>
      <vt:lpstr>Tabs &amp; Functions</vt:lpstr>
      <vt:lpstr>PowerPoint Presentation</vt:lpstr>
      <vt:lpstr>Upper Right Corner Links</vt:lpstr>
      <vt:lpstr>User Account Management</vt:lpstr>
      <vt:lpstr>User Accounts Tab</vt:lpstr>
      <vt:lpstr>User Account Management</vt:lpstr>
      <vt:lpstr>Adding, Deleting &amp; Editing Users</vt:lpstr>
      <vt:lpstr>Sample User List</vt:lpstr>
      <vt:lpstr>Sample User Account Screen</vt:lpstr>
      <vt:lpstr>New User Input Instructions</vt:lpstr>
      <vt:lpstr>Most Used “Access” Levels</vt:lpstr>
      <vt:lpstr>Most Used “Access” Levels </vt:lpstr>
      <vt:lpstr>Available Funds</vt:lpstr>
      <vt:lpstr>Available Funds Tab</vt:lpstr>
      <vt:lpstr>Sample Available Funds Screen</vt:lpstr>
      <vt:lpstr>Picture in Time</vt:lpstr>
      <vt:lpstr>New Reservation</vt:lpstr>
      <vt:lpstr>Sample New Reservation Screen</vt:lpstr>
      <vt:lpstr>“With” or “Without” DPA</vt:lpstr>
      <vt:lpstr>Sample New Reservation Entry…</vt:lpstr>
      <vt:lpstr>New Reservation “Tips”</vt:lpstr>
      <vt:lpstr>Sample Reservation “Accepted”</vt:lpstr>
      <vt:lpstr>Sample Reservation “Form”</vt:lpstr>
      <vt:lpstr>What comes Next?</vt:lpstr>
      <vt:lpstr>Loan Status</vt:lpstr>
      <vt:lpstr>Loan Status Tab</vt:lpstr>
      <vt:lpstr>Check the Status…</vt:lpstr>
      <vt:lpstr>Sample Loan/Reservation Status</vt:lpstr>
      <vt:lpstr>Continued…</vt:lpstr>
      <vt:lpstr>Reports</vt:lpstr>
      <vt:lpstr>Available Reports</vt:lpstr>
      <vt:lpstr>Sample Report Selection Screen</vt:lpstr>
      <vt:lpstr>Sample Report</vt:lpstr>
      <vt:lpstr>PROGRAM HIGHLIGHTS</vt:lpstr>
      <vt:lpstr>Questions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Lender Online Training</dc:title>
  <dc:creator>ltreece</dc:creator>
  <cp:lastModifiedBy>Nicole Nelson</cp:lastModifiedBy>
  <cp:revision>243</cp:revision>
  <dcterms:created xsi:type="dcterms:W3CDTF">2012-06-25T16:00:42Z</dcterms:created>
  <dcterms:modified xsi:type="dcterms:W3CDTF">2014-04-11T18:29:52Z</dcterms:modified>
</cp:coreProperties>
</file>