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5" r:id="rId8"/>
    <p:sldId id="267" r:id="rId9"/>
    <p:sldId id="268" r:id="rId10"/>
    <p:sldId id="270" r:id="rId11"/>
    <p:sldId id="272" r:id="rId12"/>
    <p:sldId id="274" r:id="rId13"/>
    <p:sldId id="276" r:id="rId14"/>
    <p:sldId id="278" r:id="rId15"/>
    <p:sldId id="280" r:id="rId16"/>
    <p:sldId id="282" r:id="rId17"/>
    <p:sldId id="283" r:id="rId18"/>
    <p:sldId id="284" r:id="rId19"/>
    <p:sldId id="285" r:id="rId20"/>
    <p:sldId id="295" r:id="rId21"/>
    <p:sldId id="296" r:id="rId22"/>
    <p:sldId id="297" r:id="rId23"/>
    <p:sldId id="298" r:id="rId24"/>
    <p:sldId id="299" r:id="rId25"/>
    <p:sldId id="286" r:id="rId26"/>
    <p:sldId id="287" r:id="rId27"/>
    <p:sldId id="288" r:id="rId28"/>
    <p:sldId id="289" r:id="rId29"/>
    <p:sldId id="290" r:id="rId30"/>
    <p:sldId id="291" r:id="rId31"/>
    <p:sldId id="292" r:id="rId32"/>
    <p:sldId id="294"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2" d="100"/>
          <a:sy n="92" d="100"/>
        </p:scale>
        <p:origin x="10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DE23C-3892-4200-90A3-9FA11A486D2A}"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12808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DE23C-3892-4200-90A3-9FA11A486D2A}"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382420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DE23C-3892-4200-90A3-9FA11A486D2A}"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285643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DE23C-3892-4200-90A3-9FA11A486D2A}"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77525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DE23C-3892-4200-90A3-9FA11A486D2A}"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95914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DE23C-3892-4200-90A3-9FA11A486D2A}" type="datetimeFigureOut">
              <a:rPr lang="en-US" smtClean="0"/>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29875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DE23C-3892-4200-90A3-9FA11A486D2A}" type="datetimeFigureOut">
              <a:rPr lang="en-US" smtClean="0"/>
              <a:t>7/9/2014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81954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DE23C-3892-4200-90A3-9FA11A486D2A}" type="datetimeFigureOut">
              <a:rPr lang="en-US" smtClean="0"/>
              <a:t>7/9/2014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211310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DE23C-3892-4200-90A3-9FA11A486D2A}" type="datetimeFigureOut">
              <a:rPr lang="en-US" smtClean="0"/>
              <a:t>7/9/2014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153259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DE23C-3892-4200-90A3-9FA11A486D2A}" type="datetimeFigureOut">
              <a:rPr lang="en-US" smtClean="0"/>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402069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DE23C-3892-4200-90A3-9FA11A486D2A}" type="datetimeFigureOut">
              <a:rPr lang="en-US" smtClean="0"/>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5FF22-0902-45A0-95D7-E1D56501646F}" type="slidenum">
              <a:rPr lang="en-US" smtClean="0"/>
              <a:t>‹#›</a:t>
            </a:fld>
            <a:endParaRPr lang="en-US"/>
          </a:p>
        </p:txBody>
      </p:sp>
    </p:spTree>
    <p:extLst>
      <p:ext uri="{BB962C8B-B14F-4D97-AF65-F5344CB8AC3E}">
        <p14:creationId xmlns:p14="http://schemas.microsoft.com/office/powerpoint/2010/main" val="386059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DE23C-3892-4200-90A3-9FA11A486D2A}" type="datetimeFigureOut">
              <a:rPr lang="en-US" smtClean="0"/>
              <a:t>7/9/2014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5FF22-0902-45A0-95D7-E1D56501646F}" type="slidenum">
              <a:rPr lang="en-US" smtClean="0"/>
              <a:t>‹#›</a:t>
            </a:fld>
            <a:endParaRPr lang="en-US"/>
          </a:p>
        </p:txBody>
      </p:sp>
    </p:spTree>
    <p:extLst>
      <p:ext uri="{BB962C8B-B14F-4D97-AF65-F5344CB8AC3E}">
        <p14:creationId xmlns:p14="http://schemas.microsoft.com/office/powerpoint/2010/main" val="37882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enders.housing.nv.gov/Bin/Display.exe/ShowSec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Nevada Housing Division </a:t>
            </a:r>
            <a:endParaRPr lang="en-US" dirty="0"/>
          </a:p>
        </p:txBody>
      </p:sp>
      <p:sp>
        <p:nvSpPr>
          <p:cNvPr id="3" name="Subtitle 2"/>
          <p:cNvSpPr>
            <a:spLocks noGrp="1"/>
          </p:cNvSpPr>
          <p:nvPr>
            <p:ph type="subTitle" idx="1"/>
          </p:nvPr>
        </p:nvSpPr>
        <p:spPr/>
        <p:txBody>
          <a:bodyPr/>
          <a:lstStyle/>
          <a:p>
            <a:r>
              <a:rPr lang="en-US" dirty="0" smtClean="0"/>
              <a:t>First-Time Homebuyer Down-payment Assistance Loan</a:t>
            </a:r>
            <a:endParaRPr lang="en-US" dirty="0"/>
          </a:p>
        </p:txBody>
      </p:sp>
    </p:spTree>
    <p:extLst>
      <p:ext uri="{BB962C8B-B14F-4D97-AF65-F5344CB8AC3E}">
        <p14:creationId xmlns:p14="http://schemas.microsoft.com/office/powerpoint/2010/main" val="33837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“With” or “Without” DPA</a:t>
            </a:r>
          </a:p>
        </p:txBody>
      </p:sp>
      <p:pic>
        <p:nvPicPr>
          <p:cNvPr id="5" name="Picture 4"/>
          <p:cNvPicPr/>
          <p:nvPr/>
        </p:nvPicPr>
        <p:blipFill rotWithShape="1">
          <a:blip r:embed="rId2" cstate="print"/>
          <a:srcRect t="5728" r="1353" b="19796"/>
          <a:stretch/>
        </p:blipFill>
        <p:spPr bwMode="auto">
          <a:xfrm>
            <a:off x="1962912" y="1371600"/>
            <a:ext cx="8247888" cy="48768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5715000" y="2590800"/>
            <a:ext cx="4267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Click to continue…”No” DPA</a:t>
            </a:r>
          </a:p>
        </p:txBody>
      </p:sp>
      <p:sp>
        <p:nvSpPr>
          <p:cNvPr id="8" name="Rounded Rectangle 7"/>
          <p:cNvSpPr/>
          <p:nvPr/>
        </p:nvSpPr>
        <p:spPr>
          <a:xfrm>
            <a:off x="5715000" y="3886200"/>
            <a:ext cx="4267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Select a DPA and Click to continue…</a:t>
            </a:r>
          </a:p>
        </p:txBody>
      </p:sp>
      <p:cxnSp>
        <p:nvCxnSpPr>
          <p:cNvPr id="9" name="Straight Arrow Connector 8"/>
          <p:cNvCxnSpPr/>
          <p:nvPr/>
        </p:nvCxnSpPr>
        <p:spPr>
          <a:xfrm flipH="1">
            <a:off x="5105400" y="3048000"/>
            <a:ext cx="5334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flipV="1">
            <a:off x="3810000" y="3886200"/>
            <a:ext cx="1828800" cy="152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5105400" y="4191000"/>
            <a:ext cx="533400" cy="76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4741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print"/>
          <a:srcRect t="7775" r="1230" b="16932"/>
          <a:stretch/>
        </p:blipFill>
        <p:spPr bwMode="auto">
          <a:xfrm>
            <a:off x="1981200" y="1371600"/>
            <a:ext cx="8247888" cy="48006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Sample New Reservation Entry…</a:t>
            </a:r>
          </a:p>
        </p:txBody>
      </p:sp>
    </p:spTree>
    <p:extLst>
      <p:ext uri="{BB962C8B-B14F-4D97-AF65-F5344CB8AC3E}">
        <p14:creationId xmlns:p14="http://schemas.microsoft.com/office/powerpoint/2010/main" val="3933431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Sample Reservation “Accepted”</a:t>
            </a:r>
          </a:p>
        </p:txBody>
      </p:sp>
      <p:pic>
        <p:nvPicPr>
          <p:cNvPr id="6" name="Picture 5"/>
          <p:cNvPicPr/>
          <p:nvPr/>
        </p:nvPicPr>
        <p:blipFill rotWithShape="1">
          <a:blip r:embed="rId2" cstate="print"/>
          <a:srcRect t="5728" r="1230" b="19183"/>
          <a:stretch/>
        </p:blipFill>
        <p:spPr bwMode="auto">
          <a:xfrm>
            <a:off x="1962912" y="1371600"/>
            <a:ext cx="8247888" cy="5029200"/>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6144006" y="3124200"/>
            <a:ext cx="4219194"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Click and print the Reservation Form. This document must be included in the compliance submission package. </a:t>
            </a:r>
            <a:endParaRPr lang="en-US" sz="2400" b="1" dirty="0"/>
          </a:p>
        </p:txBody>
      </p:sp>
      <p:cxnSp>
        <p:nvCxnSpPr>
          <p:cNvPr id="8" name="Straight Arrow Connector 7"/>
          <p:cNvCxnSpPr/>
          <p:nvPr/>
        </p:nvCxnSpPr>
        <p:spPr>
          <a:xfrm flipH="1">
            <a:off x="5534406" y="3590926"/>
            <a:ext cx="533400" cy="6000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399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Sample Reservation “Form”</a:t>
            </a:r>
          </a:p>
        </p:txBody>
      </p:sp>
      <p:pic>
        <p:nvPicPr>
          <p:cNvPr id="3" name="Picture 2"/>
          <p:cNvPicPr/>
          <p:nvPr/>
        </p:nvPicPr>
        <p:blipFill rotWithShape="1">
          <a:blip r:embed="rId2" cstate="print"/>
          <a:srcRect l="1232" t="8922" r="2698" b="6902"/>
          <a:stretch/>
        </p:blipFill>
        <p:spPr bwMode="auto">
          <a:xfrm>
            <a:off x="1962912" y="1371600"/>
            <a:ext cx="8247888"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981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Loan Status Tab</a:t>
            </a:r>
          </a:p>
        </p:txBody>
      </p:sp>
      <p:pic>
        <p:nvPicPr>
          <p:cNvPr id="4" name="Picture 3"/>
          <p:cNvPicPr/>
          <p:nvPr/>
        </p:nvPicPr>
        <p:blipFill rotWithShape="1">
          <a:blip r:embed="rId2" cstate="print"/>
          <a:srcRect t="5728" r="1722"/>
          <a:stretch/>
        </p:blipFill>
        <p:spPr bwMode="auto">
          <a:xfrm>
            <a:off x="1962912" y="1371600"/>
            <a:ext cx="8247888"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5850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Sample Loan/Reservation Status</a:t>
            </a:r>
          </a:p>
        </p:txBody>
      </p:sp>
      <p:pic>
        <p:nvPicPr>
          <p:cNvPr id="3" name="Picture 2"/>
          <p:cNvPicPr/>
          <p:nvPr/>
        </p:nvPicPr>
        <p:blipFill rotWithShape="1">
          <a:blip r:embed="rId2" cstate="print"/>
          <a:srcRect l="615" t="5524" r="1476" b="9157"/>
          <a:stretch/>
        </p:blipFill>
        <p:spPr bwMode="auto">
          <a:xfrm>
            <a:off x="1981200" y="1371601"/>
            <a:ext cx="8247888"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6132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Continued…</a:t>
            </a:r>
          </a:p>
        </p:txBody>
      </p:sp>
      <p:pic>
        <p:nvPicPr>
          <p:cNvPr id="3" name="Picture 2"/>
          <p:cNvPicPr/>
          <p:nvPr/>
        </p:nvPicPr>
        <p:blipFill rotWithShape="1">
          <a:blip r:embed="rId2" cstate="print"/>
          <a:srcRect l="861" t="30077" r="1476"/>
          <a:stretch/>
        </p:blipFill>
        <p:spPr bwMode="auto">
          <a:xfrm>
            <a:off x="1962912" y="1371600"/>
            <a:ext cx="8247888" cy="4876800"/>
          </a:xfrm>
          <a:prstGeom prst="rect">
            <a:avLst/>
          </a:prstGeom>
          <a:ln>
            <a:noFill/>
          </a:ln>
          <a:extLst>
            <a:ext uri="{53640926-AAD7-44D8-BBD7-CCE9431645EC}">
              <a14:shadowObscured xmlns:a14="http://schemas.microsoft.com/office/drawing/2010/main"/>
            </a:ext>
          </a:extLst>
        </p:spPr>
      </p:pic>
      <p:sp>
        <p:nvSpPr>
          <p:cNvPr id="4" name="Rounded Rectangle 3"/>
          <p:cNvSpPr/>
          <p:nvPr/>
        </p:nvSpPr>
        <p:spPr>
          <a:xfrm>
            <a:off x="8077200" y="304800"/>
            <a:ext cx="2133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Lenders will be able to see the current status on each loan, as well as any conditions needed to provide for an approval, or as closing conditions. </a:t>
            </a:r>
            <a:endParaRPr lang="en-US" sz="2400" b="1" dirty="0"/>
          </a:p>
        </p:txBody>
      </p:sp>
    </p:spTree>
    <p:extLst>
      <p:ext uri="{BB962C8B-B14F-4D97-AF65-F5344CB8AC3E}">
        <p14:creationId xmlns:p14="http://schemas.microsoft.com/office/powerpoint/2010/main" val="322555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229869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2888898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302970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this Training</a:t>
            </a:r>
            <a:endParaRPr lang="en-US" dirty="0"/>
          </a:p>
        </p:txBody>
      </p:sp>
      <p:sp>
        <p:nvSpPr>
          <p:cNvPr id="3" name="Content Placeholder 2"/>
          <p:cNvSpPr>
            <a:spLocks noGrp="1"/>
          </p:cNvSpPr>
          <p:nvPr>
            <p:ph idx="1"/>
          </p:nvPr>
        </p:nvSpPr>
        <p:spPr/>
        <p:txBody>
          <a:bodyPr/>
          <a:lstStyle/>
          <a:p>
            <a:r>
              <a:rPr lang="en-US" dirty="0" smtClean="0"/>
              <a:t>Explain the benefits of why You as the participating lender should offer the NHD First-time homebuyer loan to your clients</a:t>
            </a:r>
          </a:p>
          <a:p>
            <a:r>
              <a:rPr lang="en-US" dirty="0" smtClean="0"/>
              <a:t>How to register a loan thru the Online-Portal</a:t>
            </a:r>
          </a:p>
          <a:p>
            <a:r>
              <a:rPr lang="en-US" dirty="0" smtClean="0"/>
              <a:t>How to submit the Compliance File to NHD</a:t>
            </a:r>
          </a:p>
          <a:p>
            <a:r>
              <a:rPr lang="en-US" dirty="0" smtClean="0"/>
              <a:t>Program fees, general parameters </a:t>
            </a:r>
            <a:r>
              <a:rPr lang="en-US" dirty="0" err="1" smtClean="0"/>
              <a:t>etc</a:t>
            </a:r>
            <a:endParaRPr lang="en-US" dirty="0" smtClean="0"/>
          </a:p>
          <a:p>
            <a:r>
              <a:rPr lang="en-US" dirty="0" smtClean="0"/>
              <a:t>NHD funding process for the 2</a:t>
            </a:r>
            <a:r>
              <a:rPr lang="en-US" baseline="30000" dirty="0" smtClean="0"/>
              <a:t>nd</a:t>
            </a:r>
            <a:r>
              <a:rPr lang="en-US" dirty="0" smtClean="0"/>
              <a:t> DPA loan</a:t>
            </a:r>
          </a:p>
          <a:p>
            <a:r>
              <a:rPr lang="en-US" dirty="0" smtClean="0"/>
              <a:t>Submitting the Post closing Purchase file to US Bank our Master Servicer (1</a:t>
            </a:r>
            <a:r>
              <a:rPr lang="en-US" baseline="30000" dirty="0" smtClean="0"/>
              <a:t>st</a:t>
            </a:r>
            <a:r>
              <a:rPr lang="en-US" dirty="0" smtClean="0"/>
              <a:t> mortgage)</a:t>
            </a:r>
            <a:endParaRPr lang="en-US" dirty="0"/>
          </a:p>
        </p:txBody>
      </p:sp>
    </p:spTree>
    <p:extLst>
      <p:ext uri="{BB962C8B-B14F-4D97-AF65-F5344CB8AC3E}">
        <p14:creationId xmlns:p14="http://schemas.microsoft.com/office/powerpoint/2010/main" val="1788405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3774651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Hero-To-Home for Veterans &amp; Military family members</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a:t>We're proud to provide the dream of homeownership to our HONORED VETERANS!</a:t>
            </a:r>
          </a:p>
          <a:p>
            <a:pPr fontAlgn="base"/>
            <a:r>
              <a:rPr lang="en-US" dirty="0"/>
              <a:t>The Nevada Housing Division, a Division of the Department of Business and Industry, is pleased to announce that with the passage of the Heroes Assistance and Relief Tax Act of 2008, all exemptions temporarily offered to Veterans are now permanent.</a:t>
            </a:r>
          </a:p>
          <a:p>
            <a:pPr fontAlgn="base"/>
            <a:r>
              <a:rPr lang="en-US" dirty="0"/>
              <a:t>How does this benefit our Honored Veterans?</a:t>
            </a:r>
          </a:p>
          <a:p>
            <a:pPr fontAlgn="base"/>
            <a:r>
              <a:rPr lang="en-US" dirty="0"/>
              <a:t>Qualified Veterans are EXEMPT from First Time Homebuyer requirements</a:t>
            </a:r>
          </a:p>
          <a:p>
            <a:pPr fontAlgn="base"/>
            <a:r>
              <a:rPr lang="en-US" dirty="0"/>
              <a:t>Qualify for below market loans</a:t>
            </a:r>
          </a:p>
          <a:p>
            <a:pPr fontAlgn="base"/>
            <a:r>
              <a:rPr lang="en-US" dirty="0"/>
              <a:t>Lenders can use all eligible loan types for financing and are not limited to just "VA" loans</a:t>
            </a:r>
          </a:p>
          <a:p>
            <a:pPr fontAlgn="base"/>
            <a:r>
              <a:rPr lang="en-US" dirty="0"/>
              <a:t>Who is a qualified Veteran?</a:t>
            </a:r>
          </a:p>
          <a:p>
            <a:pPr fontAlgn="base"/>
            <a:r>
              <a:rPr lang="en-US" dirty="0"/>
              <a:t>Any Veteran that served on active duty, </a:t>
            </a:r>
            <a:r>
              <a:rPr lang="en-US" dirty="0" smtClean="0"/>
              <a:t>and any </a:t>
            </a:r>
            <a:r>
              <a:rPr lang="en-US" dirty="0"/>
              <a:t>Veteran that applied for financing within 25 years of the end of their active service date</a:t>
            </a:r>
          </a:p>
          <a:p>
            <a:endParaRPr lang="en-US" dirty="0"/>
          </a:p>
        </p:txBody>
      </p:sp>
    </p:spTree>
    <p:extLst>
      <p:ext uri="{BB962C8B-B14F-4D97-AF65-F5344CB8AC3E}">
        <p14:creationId xmlns:p14="http://schemas.microsoft.com/office/powerpoint/2010/main" val="1049222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400" y="749300"/>
            <a:ext cx="9931400" cy="2400657"/>
          </a:xfrm>
          <a:prstGeom prst="rect">
            <a:avLst/>
          </a:prstGeom>
        </p:spPr>
        <p:txBody>
          <a:bodyPr wrap="square">
            <a:spAutoFit/>
          </a:bodyPr>
          <a:lstStyle/>
          <a:p>
            <a:endParaRPr lang="en-US" sz="1200" dirty="0">
              <a:solidFill>
                <a:srgbClr val="000000"/>
              </a:solidFill>
              <a:latin typeface="Garamond" panose="02020404030301010803" pitchFamily="18" charset="0"/>
            </a:endParaRPr>
          </a:p>
          <a:p>
            <a:r>
              <a:rPr lang="en-US" sz="1200" dirty="0">
                <a:solidFill>
                  <a:srgbClr val="000000"/>
                </a:solidFill>
                <a:latin typeface="Garamond" panose="02020404030301010803" pitchFamily="18" charset="0"/>
              </a:rPr>
              <a:t> </a:t>
            </a:r>
            <a:endParaRPr lang="en-US" sz="1200" dirty="0" smtClean="0">
              <a:solidFill>
                <a:srgbClr val="000000"/>
              </a:solidFill>
              <a:latin typeface="Garamond" panose="02020404030301010803" pitchFamily="18" charset="0"/>
            </a:endParaRPr>
          </a:p>
          <a:p>
            <a:r>
              <a:rPr lang="en-US" b="1" dirty="0" smtClean="0">
                <a:latin typeface="Garamond" panose="02020404030301010803" pitchFamily="18" charset="0"/>
              </a:rPr>
              <a:t>Example: 	</a:t>
            </a:r>
            <a:r>
              <a:rPr lang="en-US" b="1" dirty="0" smtClean="0">
                <a:solidFill>
                  <a:srgbClr val="000000"/>
                </a:solidFill>
                <a:latin typeface="Garamond" panose="02020404030301010803" pitchFamily="18" charset="0"/>
              </a:rPr>
              <a:t>Market </a:t>
            </a:r>
            <a:r>
              <a:rPr lang="en-US" dirty="0" smtClean="0">
                <a:solidFill>
                  <a:srgbClr val="000000"/>
                </a:solidFill>
                <a:latin typeface="Garamond" panose="02020404030301010803" pitchFamily="18" charset="0"/>
              </a:rPr>
              <a:t>		</a:t>
            </a:r>
            <a:r>
              <a:rPr lang="en-US" b="1" dirty="0" smtClean="0">
                <a:solidFill>
                  <a:srgbClr val="000000"/>
                </a:solidFill>
                <a:latin typeface="Garamond" panose="02020404030301010803" pitchFamily="18" charset="0"/>
              </a:rPr>
              <a:t>Hero to Home </a:t>
            </a:r>
            <a:r>
              <a:rPr lang="en-US" dirty="0" smtClean="0">
                <a:solidFill>
                  <a:srgbClr val="000000"/>
                </a:solidFill>
                <a:latin typeface="Garamond" panose="02020404030301010803" pitchFamily="18" charset="0"/>
              </a:rPr>
              <a:t>		</a:t>
            </a:r>
            <a:r>
              <a:rPr lang="en-US" b="1" dirty="0" smtClean="0">
                <a:solidFill>
                  <a:srgbClr val="000000"/>
                </a:solidFill>
                <a:latin typeface="Garamond" panose="02020404030301010803" pitchFamily="18" charset="0"/>
              </a:rPr>
              <a:t>Hero to Home </a:t>
            </a:r>
            <a:r>
              <a:rPr lang="en-US" dirty="0" smtClean="0">
                <a:solidFill>
                  <a:srgbClr val="000000"/>
                </a:solidFill>
                <a:latin typeface="Garamond" panose="02020404030301010803" pitchFamily="18" charset="0"/>
              </a:rPr>
              <a:t>	</a:t>
            </a:r>
          </a:p>
          <a:p>
            <a:r>
              <a:rPr lang="en-US" dirty="0" smtClean="0">
                <a:solidFill>
                  <a:srgbClr val="000000"/>
                </a:solidFill>
                <a:latin typeface="Garamond" panose="02020404030301010803" pitchFamily="18" charset="0"/>
              </a:rPr>
              <a:t>Loan 		$170,000.00 	$170,000.00 		$195,000.00 	</a:t>
            </a:r>
          </a:p>
          <a:p>
            <a:r>
              <a:rPr lang="en-US" dirty="0" smtClean="0">
                <a:solidFill>
                  <a:srgbClr val="000000"/>
                </a:solidFill>
                <a:latin typeface="Garamond" panose="02020404030301010803" pitchFamily="18" charset="0"/>
              </a:rPr>
              <a:t>Mortgage Rate 	4.25% 		2.75% 			2.75% 	</a:t>
            </a:r>
          </a:p>
          <a:p>
            <a:r>
              <a:rPr lang="en-US" dirty="0" smtClean="0">
                <a:solidFill>
                  <a:srgbClr val="000000"/>
                </a:solidFill>
                <a:latin typeface="Garamond" panose="02020404030301010803" pitchFamily="18" charset="0"/>
              </a:rPr>
              <a:t>Loan Term 	30 Years 		30 Years 			30 Years 	</a:t>
            </a:r>
          </a:p>
          <a:p>
            <a:r>
              <a:rPr lang="en-US" dirty="0" smtClean="0">
                <a:solidFill>
                  <a:srgbClr val="000000"/>
                </a:solidFill>
                <a:latin typeface="Garamond" panose="02020404030301010803" pitchFamily="18" charset="0"/>
              </a:rPr>
              <a:t>Monthly Principal and Interest (does not include taxes and insurance) 	</a:t>
            </a:r>
          </a:p>
          <a:p>
            <a:r>
              <a:rPr lang="en-US" dirty="0" smtClean="0">
                <a:solidFill>
                  <a:srgbClr val="000000"/>
                </a:solidFill>
                <a:latin typeface="Garamond" panose="02020404030301010803" pitchFamily="18" charset="0"/>
              </a:rPr>
              <a:t>		$836.30 		$694.01 			$796.07 	</a:t>
            </a:r>
          </a:p>
          <a:p>
            <a:r>
              <a:rPr lang="en-US" b="1" dirty="0" smtClean="0">
                <a:solidFill>
                  <a:srgbClr val="000000"/>
                </a:solidFill>
                <a:latin typeface="Garamond" panose="02020404030301010803" pitchFamily="18" charset="0"/>
              </a:rPr>
              <a:t>Savings </a:t>
            </a:r>
            <a:r>
              <a:rPr lang="en-US" dirty="0" smtClean="0">
                <a:solidFill>
                  <a:srgbClr val="000000"/>
                </a:solidFill>
                <a:latin typeface="Garamond" panose="02020404030301010803" pitchFamily="18" charset="0"/>
              </a:rPr>
              <a:t>				</a:t>
            </a:r>
            <a:r>
              <a:rPr lang="en-US" b="1" dirty="0" smtClean="0">
                <a:solidFill>
                  <a:srgbClr val="000000"/>
                </a:solidFill>
                <a:latin typeface="Garamond" panose="02020404030301010803" pitchFamily="18" charset="0"/>
              </a:rPr>
              <a:t>$142.29 </a:t>
            </a:r>
            <a:r>
              <a:rPr lang="en-US" dirty="0" smtClean="0">
                <a:solidFill>
                  <a:srgbClr val="000000"/>
                </a:solidFill>
                <a:latin typeface="Garamond" panose="02020404030301010803" pitchFamily="18" charset="0"/>
              </a:rPr>
              <a:t>			</a:t>
            </a:r>
            <a:r>
              <a:rPr lang="en-US" b="1" dirty="0" smtClean="0">
                <a:solidFill>
                  <a:srgbClr val="000000"/>
                </a:solidFill>
                <a:latin typeface="Garamond" panose="02020404030301010803" pitchFamily="18" charset="0"/>
              </a:rPr>
              <a:t>$40.23 </a:t>
            </a:r>
            <a:r>
              <a:rPr lang="en-US" dirty="0" smtClean="0">
                <a:solidFill>
                  <a:srgbClr val="000000"/>
                </a:solidFill>
                <a:latin typeface="Garamond" panose="02020404030301010803" pitchFamily="18" charset="0"/>
              </a:rPr>
              <a:t>	</a:t>
            </a: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771918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902"/>
            <a:ext cx="12192000" cy="6740307"/>
          </a:xfrm>
          <a:prstGeom prst="rect">
            <a:avLst/>
          </a:prstGeom>
        </p:spPr>
        <p:txBody>
          <a:bodyPr wrap="square">
            <a:spAutoFit/>
          </a:bodyPr>
          <a:lstStyle/>
          <a:p>
            <a:r>
              <a:rPr lang="en-US" sz="1350" b="1" dirty="0">
                <a:solidFill>
                  <a:srgbClr val="000000"/>
                </a:solidFill>
                <a:latin typeface="Garamond" panose="02020404030301010803" pitchFamily="18" charset="0"/>
              </a:rPr>
              <a:t>FREQUENTLY ASKED QUESTIONS </a:t>
            </a:r>
            <a:endParaRPr lang="en-US" sz="1350" dirty="0">
              <a:solidFill>
                <a:srgbClr val="000000"/>
              </a:solidFill>
              <a:latin typeface="Garamond" panose="02020404030301010803" pitchFamily="18" charset="0"/>
            </a:endParaRPr>
          </a:p>
          <a:p>
            <a:r>
              <a:rPr lang="en-US" sz="1350" b="1" dirty="0">
                <a:solidFill>
                  <a:srgbClr val="000000"/>
                </a:solidFill>
                <a:latin typeface="Garamond" panose="02020404030301010803" pitchFamily="18" charset="0"/>
              </a:rPr>
              <a:t>Q</a:t>
            </a:r>
            <a:r>
              <a:rPr lang="en-US" sz="1350" dirty="0">
                <a:solidFill>
                  <a:srgbClr val="000000"/>
                </a:solidFill>
                <a:latin typeface="Garamond" panose="02020404030301010803" pitchFamily="18" charset="0"/>
              </a:rPr>
              <a:t>: Can the veteran/military family member use this loan for refinance transaction? </a:t>
            </a:r>
          </a:p>
          <a:p>
            <a:r>
              <a:rPr lang="en-US" sz="1350" b="1" dirty="0">
                <a:solidFill>
                  <a:srgbClr val="000000"/>
                </a:solidFill>
                <a:latin typeface="Garamond" panose="02020404030301010803" pitchFamily="18" charset="0"/>
              </a:rPr>
              <a:t>A</a:t>
            </a:r>
            <a:r>
              <a:rPr lang="en-US" sz="1350" dirty="0">
                <a:solidFill>
                  <a:srgbClr val="000000"/>
                </a:solidFill>
                <a:latin typeface="Garamond" panose="02020404030301010803" pitchFamily="18" charset="0"/>
              </a:rPr>
              <a:t>: No. This is for purchase only. </a:t>
            </a:r>
          </a:p>
          <a:p>
            <a:r>
              <a:rPr lang="en-US" sz="1350" b="1" dirty="0">
                <a:solidFill>
                  <a:srgbClr val="000000"/>
                </a:solidFill>
                <a:latin typeface="Garamond" panose="02020404030301010803" pitchFamily="18" charset="0"/>
              </a:rPr>
              <a:t>Q</a:t>
            </a:r>
            <a:r>
              <a:rPr lang="en-US" sz="1350" dirty="0">
                <a:solidFill>
                  <a:srgbClr val="000000"/>
                </a:solidFill>
                <a:latin typeface="Garamond" panose="02020404030301010803" pitchFamily="18" charset="0"/>
              </a:rPr>
              <a:t>: Can the veteran/military family member use this loan to purchase a second home or rental property? </a:t>
            </a:r>
          </a:p>
          <a:p>
            <a:r>
              <a:rPr lang="en-US" sz="1350" b="1" dirty="0">
                <a:solidFill>
                  <a:srgbClr val="000000"/>
                </a:solidFill>
                <a:latin typeface="Garamond" panose="02020404030301010803" pitchFamily="18" charset="0"/>
              </a:rPr>
              <a:t>A</a:t>
            </a:r>
            <a:r>
              <a:rPr lang="en-US" sz="1350" dirty="0">
                <a:solidFill>
                  <a:srgbClr val="000000"/>
                </a:solidFill>
                <a:latin typeface="Garamond" panose="02020404030301010803" pitchFamily="18" charset="0"/>
              </a:rPr>
              <a:t>: No. This program is for the purchase of a primary residence only. The purchased home may not be rented out at any time without express written approval from the Division. </a:t>
            </a:r>
          </a:p>
          <a:p>
            <a:r>
              <a:rPr lang="en-US" sz="1350" b="1" dirty="0">
                <a:solidFill>
                  <a:srgbClr val="000000"/>
                </a:solidFill>
                <a:latin typeface="Garamond" panose="02020404030301010803" pitchFamily="18" charset="0"/>
              </a:rPr>
              <a:t>Q</a:t>
            </a:r>
            <a:r>
              <a:rPr lang="en-US" sz="1350" dirty="0">
                <a:solidFill>
                  <a:srgbClr val="000000"/>
                </a:solidFill>
                <a:latin typeface="Garamond" panose="02020404030301010803" pitchFamily="18" charset="0"/>
              </a:rPr>
              <a:t>: I’m a service member or a spouse of a service member who is on his/her first tour of duty and I do not have a DD214. Can I get an exemption to the first-time homebuyer requirement? </a:t>
            </a:r>
          </a:p>
          <a:p>
            <a:r>
              <a:rPr lang="en-US" sz="1350" b="1" dirty="0">
                <a:solidFill>
                  <a:srgbClr val="000000"/>
                </a:solidFill>
                <a:latin typeface="Garamond" panose="02020404030301010803" pitchFamily="18" charset="0"/>
              </a:rPr>
              <a:t>A</a:t>
            </a:r>
            <a:r>
              <a:rPr lang="en-US" sz="1350" dirty="0">
                <a:solidFill>
                  <a:srgbClr val="000000"/>
                </a:solidFill>
                <a:latin typeface="Garamond" panose="02020404030301010803" pitchFamily="18" charset="0"/>
              </a:rPr>
              <a:t>: No you must be a first-time homebuyer to be eligible for the program. </a:t>
            </a:r>
          </a:p>
          <a:p>
            <a:r>
              <a:rPr lang="en-US" sz="1350" b="1" dirty="0">
                <a:solidFill>
                  <a:srgbClr val="000000"/>
                </a:solidFill>
                <a:latin typeface="Garamond" panose="02020404030301010803" pitchFamily="18" charset="0"/>
              </a:rPr>
              <a:t>Q</a:t>
            </a:r>
            <a:r>
              <a:rPr lang="en-US" sz="1350" dirty="0">
                <a:solidFill>
                  <a:srgbClr val="000000"/>
                </a:solidFill>
                <a:latin typeface="Garamond" panose="02020404030301010803" pitchFamily="18" charset="0"/>
              </a:rPr>
              <a:t>: I’ve purchased a home before, but I sold it 3 years ago and I did not use a bond loan to finance it. Would I be considered a First-time homebuyer? </a:t>
            </a:r>
          </a:p>
          <a:p>
            <a:r>
              <a:rPr lang="en-US" sz="1350" b="1" dirty="0">
                <a:solidFill>
                  <a:srgbClr val="000000"/>
                </a:solidFill>
                <a:latin typeface="Garamond" panose="02020404030301010803" pitchFamily="18" charset="0"/>
              </a:rPr>
              <a:t>A</a:t>
            </a:r>
            <a:r>
              <a:rPr lang="en-US" sz="1350" dirty="0">
                <a:solidFill>
                  <a:srgbClr val="000000"/>
                </a:solidFill>
                <a:latin typeface="Garamond" panose="02020404030301010803" pitchFamily="18" charset="0"/>
              </a:rPr>
              <a:t>: Yes you would be considered a first-time buyer if it’s been more than 3 years since you last owned a home as your primary residence and took the interest deduction on your personal tax returns. This same logic would apply if you lost the home due to foreclosure or short sale. </a:t>
            </a:r>
          </a:p>
          <a:p>
            <a:r>
              <a:rPr lang="en-US" sz="1350" b="1" dirty="0">
                <a:solidFill>
                  <a:srgbClr val="000000"/>
                </a:solidFill>
                <a:latin typeface="Garamond" panose="02020404030301010803" pitchFamily="18" charset="0"/>
              </a:rPr>
              <a:t>Q</a:t>
            </a:r>
            <a:r>
              <a:rPr lang="en-US" sz="1350" dirty="0">
                <a:solidFill>
                  <a:srgbClr val="000000"/>
                </a:solidFill>
                <a:latin typeface="Garamond" panose="02020404030301010803" pitchFamily="18" charset="0"/>
              </a:rPr>
              <a:t>: I’ve purchased a home before can I get an exemption from the First-Time Homebuyer Requirement? </a:t>
            </a:r>
          </a:p>
          <a:p>
            <a:r>
              <a:rPr lang="en-US" sz="1350" b="1" dirty="0">
                <a:solidFill>
                  <a:srgbClr val="000000"/>
                </a:solidFill>
                <a:latin typeface="Garamond" panose="02020404030301010803" pitchFamily="18" charset="0"/>
              </a:rPr>
              <a:t>A</a:t>
            </a:r>
            <a:r>
              <a:rPr lang="en-US" sz="1350" dirty="0">
                <a:solidFill>
                  <a:srgbClr val="000000"/>
                </a:solidFill>
                <a:latin typeface="Garamond" panose="02020404030301010803" pitchFamily="18" charset="0"/>
              </a:rPr>
              <a:t>: It depends. Has it been less than 25 years since you last served or left active duty? Have you previously received financing as a first-time homebuyer through a single family mortgage Revenue Bond Program? If you or your service member can answer yes to the first question and have not previously received assistance from a Revenue Bond program then you would qualify for an exemption. </a:t>
            </a:r>
          </a:p>
          <a:p>
            <a:r>
              <a:rPr lang="en-US" sz="1350" dirty="0">
                <a:solidFill>
                  <a:srgbClr val="000000"/>
                </a:solidFill>
                <a:latin typeface="Garamond" panose="02020404030301010803" pitchFamily="18" charset="0"/>
              </a:rPr>
              <a:t>Additionally, the veteran must certify that he or she has not previously obtained a mortgage loan financed by a single family mortgage revenue bond set forth in Section 143(D)(2)(d) of the Code. The veteran / active duty service member must complete a worksheet demonstrating qualification as a veteran and provide copies of discharge papers, or evidencing date veteran left active service. This documentation must be included in the compliance file sent to NHD. </a:t>
            </a:r>
          </a:p>
          <a:p>
            <a:r>
              <a:rPr lang="en-US" sz="1350" b="1" dirty="0">
                <a:solidFill>
                  <a:srgbClr val="000000"/>
                </a:solidFill>
                <a:latin typeface="Garamond" panose="02020404030301010803" pitchFamily="18" charset="0"/>
              </a:rPr>
              <a:t>Q</a:t>
            </a:r>
            <a:r>
              <a:rPr lang="en-US" sz="1350" dirty="0">
                <a:solidFill>
                  <a:srgbClr val="000000"/>
                </a:solidFill>
                <a:latin typeface="Garamond" panose="02020404030301010803" pitchFamily="18" charset="0"/>
              </a:rPr>
              <a:t>: What credit score do I need to have to qualify for this program? </a:t>
            </a:r>
          </a:p>
          <a:p>
            <a:r>
              <a:rPr lang="en-US" sz="1350" b="1" dirty="0">
                <a:solidFill>
                  <a:srgbClr val="000000"/>
                </a:solidFill>
                <a:latin typeface="Garamond" panose="02020404030301010803" pitchFamily="18" charset="0"/>
              </a:rPr>
              <a:t>A</a:t>
            </a:r>
            <a:r>
              <a:rPr lang="en-US" sz="1350" dirty="0">
                <a:solidFill>
                  <a:srgbClr val="000000"/>
                </a:solidFill>
                <a:latin typeface="Garamond" panose="02020404030301010803" pitchFamily="18" charset="0"/>
              </a:rPr>
              <a:t>: Credit score requirements are the same as the Division’s standard down-payment assistance program. Generally speaking, 640 mid-FICO score. Depending on the type of first mortgage you choose and property type (FHA, Conventional, traditional home or manufacturing housing) the credit score requirement may be different. **See the Division’s lender manual or Snapshot brochure on our website at </a:t>
            </a:r>
            <a:r>
              <a:rPr lang="en-US" sz="1350" dirty="0">
                <a:solidFill>
                  <a:srgbClr val="6B9F24"/>
                </a:solidFill>
                <a:latin typeface="Garamond" panose="02020404030301010803" pitchFamily="18" charset="0"/>
              </a:rPr>
              <a:t>http://housing.nv.gov/programs/First-Time_Homebuyer/ </a:t>
            </a:r>
            <a:r>
              <a:rPr lang="en-US" sz="1350" dirty="0">
                <a:solidFill>
                  <a:srgbClr val="000000"/>
                </a:solidFill>
                <a:latin typeface="Garamond" panose="02020404030301010803" pitchFamily="18" charset="0"/>
              </a:rPr>
              <a:t>for more details and specific information. </a:t>
            </a:r>
          </a:p>
          <a:p>
            <a:r>
              <a:rPr lang="en-US" sz="1350" dirty="0">
                <a:solidFill>
                  <a:srgbClr val="000000"/>
                </a:solidFill>
                <a:latin typeface="Garamond" panose="02020404030301010803" pitchFamily="18" charset="0"/>
              </a:rPr>
              <a:t>Once you decide which lender you want to work with from our approved list </a:t>
            </a:r>
            <a:r>
              <a:rPr lang="en-US" sz="1350" dirty="0">
                <a:solidFill>
                  <a:srgbClr val="6B9F24"/>
                </a:solidFill>
                <a:latin typeface="Garamond" panose="02020404030301010803" pitchFamily="18" charset="0"/>
              </a:rPr>
              <a:t>http://housing.nv.gov/uploadedFiles/housingnvgov/content/programs/FTH/ParticipatingLendingInstituionsDec31.pdf </a:t>
            </a:r>
            <a:r>
              <a:rPr lang="en-US" sz="1350" dirty="0">
                <a:solidFill>
                  <a:srgbClr val="000000"/>
                </a:solidFill>
                <a:latin typeface="Garamond" panose="02020404030301010803" pitchFamily="18" charset="0"/>
              </a:rPr>
              <a:t>, the lender will explain the credit and income requirements for the program. </a:t>
            </a:r>
          </a:p>
          <a:p>
            <a:r>
              <a:rPr lang="en-US" sz="1350" b="1" dirty="0">
                <a:solidFill>
                  <a:srgbClr val="000000"/>
                </a:solidFill>
                <a:latin typeface="Garamond" panose="02020404030301010803" pitchFamily="18" charset="0"/>
              </a:rPr>
              <a:t>Q</a:t>
            </a:r>
            <a:r>
              <a:rPr lang="en-US" sz="1350" dirty="0">
                <a:solidFill>
                  <a:srgbClr val="000000"/>
                </a:solidFill>
                <a:latin typeface="Garamond" panose="02020404030301010803" pitchFamily="18" charset="0"/>
              </a:rPr>
              <a:t>: Is there a maximum or minimum income requirement for the program? </a:t>
            </a:r>
          </a:p>
          <a:p>
            <a:r>
              <a:rPr lang="en-US" sz="1350" b="1" dirty="0">
                <a:solidFill>
                  <a:srgbClr val="000000"/>
                </a:solidFill>
                <a:latin typeface="Garamond" panose="02020404030301010803" pitchFamily="18" charset="0"/>
              </a:rPr>
              <a:t>A</a:t>
            </a:r>
            <a:r>
              <a:rPr lang="en-US" sz="1350" dirty="0">
                <a:solidFill>
                  <a:srgbClr val="000000"/>
                </a:solidFill>
                <a:latin typeface="Garamond" panose="02020404030301010803" pitchFamily="18" charset="0"/>
              </a:rPr>
              <a:t>: Yes there are maximum income guidelines, as well as maximum purchase price guidelines. Please see our Snapshot brochure, lender manual or website for more details. Again the lender will also go over this with you once you submit an application and income documentation. </a:t>
            </a:r>
            <a:r>
              <a:rPr lang="en-US" sz="1350" dirty="0">
                <a:solidFill>
                  <a:srgbClr val="6B9F24"/>
                </a:solidFill>
                <a:latin typeface="Garamond" panose="02020404030301010803" pitchFamily="18" charset="0"/>
              </a:rPr>
              <a:t>http://housing.nv.gov/uploadedFiles/housingnvgov/content/programs/FTH/STATEOFNEVADA-SNAPSHOTProgramInfo.pdf </a:t>
            </a:r>
          </a:p>
          <a:p>
            <a:r>
              <a:rPr lang="en-US" sz="1350" b="1" dirty="0">
                <a:solidFill>
                  <a:srgbClr val="000000"/>
                </a:solidFill>
                <a:latin typeface="Garamond" panose="02020404030301010803" pitchFamily="18" charset="0"/>
              </a:rPr>
              <a:t>Q</a:t>
            </a:r>
            <a:r>
              <a:rPr lang="en-US" sz="1350" dirty="0">
                <a:solidFill>
                  <a:srgbClr val="000000"/>
                </a:solidFill>
                <a:latin typeface="Garamond" panose="02020404030301010803" pitchFamily="18" charset="0"/>
              </a:rPr>
              <a:t>: Do I have to use a certain lender to take advantage of this program? </a:t>
            </a:r>
          </a:p>
          <a:p>
            <a:r>
              <a:rPr lang="en-US" sz="1350" b="1" dirty="0">
                <a:solidFill>
                  <a:srgbClr val="000000"/>
                </a:solidFill>
                <a:latin typeface="Garamond" panose="02020404030301010803" pitchFamily="18" charset="0"/>
              </a:rPr>
              <a:t>A</a:t>
            </a:r>
            <a:r>
              <a:rPr lang="en-US" sz="1350" dirty="0">
                <a:solidFill>
                  <a:srgbClr val="000000"/>
                </a:solidFill>
                <a:latin typeface="Garamond" panose="02020404030301010803" pitchFamily="18" charset="0"/>
              </a:rPr>
              <a:t>: Yes. Please refer to approved Lender List on our website. </a:t>
            </a:r>
          </a:p>
          <a:p>
            <a:r>
              <a:rPr lang="en-US" sz="1350" dirty="0">
                <a:solidFill>
                  <a:srgbClr val="6B9F24"/>
                </a:solidFill>
                <a:latin typeface="Garamond" panose="02020404030301010803" pitchFamily="18" charset="0"/>
              </a:rPr>
              <a:t>http://housing.nv.gov/uploadedFiles/housingnvgov/content/programs/FTH/ParticipatingLendingInstituionsDec31.pdf </a:t>
            </a:r>
          </a:p>
        </p:txBody>
      </p:sp>
    </p:spTree>
    <p:extLst>
      <p:ext uri="{BB962C8B-B14F-4D97-AF65-F5344CB8AC3E}">
        <p14:creationId xmlns:p14="http://schemas.microsoft.com/office/powerpoint/2010/main" val="150628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5846"/>
            <a:ext cx="12192000" cy="3970318"/>
          </a:xfrm>
          <a:prstGeom prst="rect">
            <a:avLst/>
          </a:prstGeom>
        </p:spPr>
        <p:txBody>
          <a:bodyPr wrap="square">
            <a:spAutoFit/>
          </a:bodyPr>
          <a:lstStyle/>
          <a:p>
            <a:pPr lvl="0"/>
            <a:r>
              <a:rPr lang="en-US" b="1" dirty="0">
                <a:solidFill>
                  <a:srgbClr val="000000"/>
                </a:solidFill>
                <a:latin typeface="Garamond" panose="02020404030301010803" pitchFamily="18" charset="0"/>
              </a:rPr>
              <a:t>Q</a:t>
            </a:r>
            <a:r>
              <a:rPr lang="en-US" sz="1100" dirty="0">
                <a:solidFill>
                  <a:srgbClr val="000000"/>
                </a:solidFill>
                <a:latin typeface="Garamond" panose="02020404030301010803" pitchFamily="18" charset="0"/>
              </a:rPr>
              <a:t>: </a:t>
            </a:r>
            <a:r>
              <a:rPr lang="en-US" dirty="0">
                <a:solidFill>
                  <a:srgbClr val="000000"/>
                </a:solidFill>
                <a:latin typeface="Garamond" panose="02020404030301010803" pitchFamily="18" charset="0"/>
              </a:rPr>
              <a:t>Do</a:t>
            </a:r>
            <a:r>
              <a:rPr lang="en-US" sz="1100" dirty="0">
                <a:solidFill>
                  <a:srgbClr val="000000"/>
                </a:solidFill>
                <a:latin typeface="Garamond" panose="02020404030301010803" pitchFamily="18" charset="0"/>
              </a:rPr>
              <a:t> </a:t>
            </a:r>
            <a:r>
              <a:rPr lang="en-US" dirty="0">
                <a:solidFill>
                  <a:srgbClr val="000000"/>
                </a:solidFill>
                <a:latin typeface="Garamond" panose="02020404030301010803" pitchFamily="18" charset="0"/>
              </a:rPr>
              <a:t>I have to use a particular real estate agent to take advantage of this program? </a:t>
            </a:r>
          </a:p>
          <a:p>
            <a:pPr lvl="0"/>
            <a:r>
              <a:rPr lang="en-US" b="1" dirty="0">
                <a:solidFill>
                  <a:srgbClr val="000000"/>
                </a:solidFill>
                <a:latin typeface="Garamond" panose="02020404030301010803" pitchFamily="18" charset="0"/>
              </a:rPr>
              <a:t>A</a:t>
            </a:r>
            <a:r>
              <a:rPr lang="en-US" dirty="0">
                <a:solidFill>
                  <a:srgbClr val="000000"/>
                </a:solidFill>
                <a:latin typeface="Garamond" panose="02020404030301010803" pitchFamily="18" charset="0"/>
              </a:rPr>
              <a:t>: No. You are free to work with any real estate professional. </a:t>
            </a:r>
          </a:p>
          <a:p>
            <a:pPr lvl="0"/>
            <a:r>
              <a:rPr lang="en-US" b="1" dirty="0">
                <a:solidFill>
                  <a:srgbClr val="000000"/>
                </a:solidFill>
                <a:latin typeface="Garamond" panose="02020404030301010803" pitchFamily="18" charset="0"/>
              </a:rPr>
              <a:t>Q</a:t>
            </a:r>
            <a:r>
              <a:rPr lang="en-US" dirty="0">
                <a:solidFill>
                  <a:srgbClr val="000000"/>
                </a:solidFill>
                <a:latin typeface="Garamond" panose="02020404030301010803" pitchFamily="18" charset="0"/>
              </a:rPr>
              <a:t>: If I use this program will it delay my closing? </a:t>
            </a:r>
          </a:p>
          <a:p>
            <a:pPr lvl="0"/>
            <a:r>
              <a:rPr lang="en-US" b="1" dirty="0">
                <a:solidFill>
                  <a:srgbClr val="000000"/>
                </a:solidFill>
                <a:latin typeface="Garamond" panose="02020404030301010803" pitchFamily="18" charset="0"/>
              </a:rPr>
              <a:t>A</a:t>
            </a:r>
            <a:r>
              <a:rPr lang="en-US" dirty="0">
                <a:solidFill>
                  <a:srgbClr val="000000"/>
                </a:solidFill>
                <a:latin typeface="Garamond" panose="02020404030301010803" pitchFamily="18" charset="0"/>
              </a:rPr>
              <a:t>: No. All of our approved Lenders have been trained and know how to process your application. There should not be any delay with your closing. </a:t>
            </a:r>
          </a:p>
          <a:p>
            <a:pPr lvl="0"/>
            <a:r>
              <a:rPr lang="en-US" b="1" dirty="0">
                <a:solidFill>
                  <a:srgbClr val="000000"/>
                </a:solidFill>
                <a:latin typeface="Garamond" panose="02020404030301010803" pitchFamily="18" charset="0"/>
              </a:rPr>
              <a:t>Q</a:t>
            </a:r>
            <a:r>
              <a:rPr lang="en-US" dirty="0">
                <a:solidFill>
                  <a:srgbClr val="000000"/>
                </a:solidFill>
                <a:latin typeface="Garamond" panose="02020404030301010803" pitchFamily="18" charset="0"/>
              </a:rPr>
              <a:t>: If I sell my home before a certain time, could I be subject to a penalty or tax? </a:t>
            </a:r>
          </a:p>
          <a:p>
            <a:pPr lvl="0"/>
            <a:r>
              <a:rPr lang="en-US" b="1" dirty="0">
                <a:solidFill>
                  <a:srgbClr val="000000"/>
                </a:solidFill>
                <a:latin typeface="Garamond" panose="02020404030301010803" pitchFamily="18" charset="0"/>
              </a:rPr>
              <a:t>A</a:t>
            </a:r>
            <a:r>
              <a:rPr lang="en-US" dirty="0">
                <a:solidFill>
                  <a:srgbClr val="000000"/>
                </a:solidFill>
                <a:latin typeface="Garamond" panose="02020404030301010803" pitchFamily="18" charset="0"/>
              </a:rPr>
              <a:t>: Potentially. In 1990, Congress passed a law requiring a “recapture tax” on the gain, or profit, from the sale of a residence financed with mortgage revenue bond proceeds, under certain circumstance. Borrowers are subject to the possibility of a recapture tax if the property is sold within 9 years after closing. The maximum recapture tax that can ever be paid is 6.25% of the original mortgage amount or 50% of the gain realized on the sale of the property, whichever is less. The recapture tax represents an additional tax liability, payable with the homeowner’s federal income taxes. Your lender can explain more about it. In some circumstances the Division allows borrowers to apply for a reimbursement of the tax, should it be required. ** Certain restrictions apply. </a:t>
            </a:r>
            <a:endParaRPr lang="en-US" dirty="0" smtClean="0">
              <a:solidFill>
                <a:srgbClr val="000000"/>
              </a:solidFill>
              <a:latin typeface="Garamond" panose="02020404030301010803" pitchFamily="18" charset="0"/>
            </a:endParaRPr>
          </a:p>
          <a:p>
            <a:pPr lvl="0"/>
            <a:r>
              <a:rPr lang="en-US" b="1" dirty="0" smtClean="0">
                <a:solidFill>
                  <a:srgbClr val="000000"/>
                </a:solidFill>
                <a:latin typeface="Garamond" panose="02020404030301010803" pitchFamily="18" charset="0"/>
              </a:rPr>
              <a:t>Q</a:t>
            </a:r>
            <a:r>
              <a:rPr lang="en-US" dirty="0" smtClean="0">
                <a:solidFill>
                  <a:srgbClr val="000000"/>
                </a:solidFill>
                <a:latin typeface="Garamond" panose="02020404030301010803" pitchFamily="18" charset="0"/>
              </a:rPr>
              <a:t>: When calculating a service member income does the Division count BAH and BAS?</a:t>
            </a:r>
          </a:p>
          <a:p>
            <a:pPr lvl="0"/>
            <a:r>
              <a:rPr lang="en-US" b="1" dirty="0" smtClean="0">
                <a:solidFill>
                  <a:srgbClr val="000000"/>
                </a:solidFill>
                <a:latin typeface="Garamond" panose="02020404030301010803" pitchFamily="18" charset="0"/>
              </a:rPr>
              <a:t>A</a:t>
            </a:r>
            <a:r>
              <a:rPr lang="en-US" dirty="0" smtClean="0">
                <a:solidFill>
                  <a:srgbClr val="000000"/>
                </a:solidFill>
                <a:latin typeface="Garamond" panose="02020404030301010803" pitchFamily="18" charset="0"/>
              </a:rPr>
              <a:t>: Yes the Division will count ALL income and allotments received as a part of the household income.</a:t>
            </a:r>
            <a:endParaRPr lang="en-US" dirty="0">
              <a:solidFill>
                <a:prstClr val="black"/>
              </a:solidFill>
            </a:endParaRPr>
          </a:p>
        </p:txBody>
      </p:sp>
    </p:spTree>
    <p:extLst>
      <p:ext uri="{BB962C8B-B14F-4D97-AF65-F5344CB8AC3E}">
        <p14:creationId xmlns:p14="http://schemas.microsoft.com/office/powerpoint/2010/main" val="241018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348175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1023699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285653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3118317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99280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Highlights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Below market interest rate, currently 3.25%, 30 </a:t>
            </a:r>
            <a:r>
              <a:rPr lang="en-US" dirty="0" err="1" smtClean="0"/>
              <a:t>yr</a:t>
            </a:r>
            <a:r>
              <a:rPr lang="en-US" dirty="0" smtClean="0"/>
              <a:t> fixed for 1</a:t>
            </a:r>
            <a:r>
              <a:rPr lang="en-US" baseline="30000" dirty="0" smtClean="0"/>
              <a:t>st</a:t>
            </a:r>
            <a:r>
              <a:rPr lang="en-US" dirty="0" smtClean="0"/>
              <a:t> mortgage</a:t>
            </a:r>
          </a:p>
          <a:p>
            <a:r>
              <a:rPr lang="en-US" dirty="0" smtClean="0"/>
              <a:t>Low affordable payment for DPA 2</a:t>
            </a:r>
            <a:r>
              <a:rPr lang="en-US" baseline="30000" dirty="0" smtClean="0"/>
              <a:t>nd</a:t>
            </a:r>
            <a:r>
              <a:rPr lang="en-US" dirty="0" smtClean="0"/>
              <a:t> mortgage at 5.25% fixed, amortized over 20 years</a:t>
            </a:r>
          </a:p>
          <a:p>
            <a:r>
              <a:rPr lang="en-US" dirty="0" smtClean="0"/>
              <a:t>Hero-To-Home, Can use any program type 2.75%, 30 </a:t>
            </a:r>
            <a:r>
              <a:rPr lang="en-US" dirty="0" err="1" smtClean="0"/>
              <a:t>yr</a:t>
            </a:r>
            <a:r>
              <a:rPr lang="en-US" dirty="0" smtClean="0"/>
              <a:t> fixed for 1</a:t>
            </a:r>
            <a:r>
              <a:rPr lang="en-US" baseline="30000" dirty="0" smtClean="0"/>
              <a:t>st</a:t>
            </a:r>
            <a:r>
              <a:rPr lang="en-US" dirty="0" smtClean="0"/>
              <a:t> mortgage, DPA 4.75%, 20 YR fixed</a:t>
            </a:r>
          </a:p>
          <a:p>
            <a:r>
              <a:rPr lang="en-US" dirty="0" smtClean="0"/>
              <a:t>Up to 3% of the purchase price or appraised value whichever, is less for down-payment and or closing cost assistance</a:t>
            </a:r>
          </a:p>
          <a:p>
            <a:r>
              <a:rPr lang="en-US" dirty="0" smtClean="0"/>
              <a:t>45% DTI allowed on the back-end</a:t>
            </a:r>
          </a:p>
          <a:p>
            <a:r>
              <a:rPr lang="en-US" dirty="0" smtClean="0"/>
              <a:t>No borrower reserve requirements</a:t>
            </a:r>
          </a:p>
          <a:p>
            <a:r>
              <a:rPr lang="en-US" dirty="0" smtClean="0"/>
              <a:t>Gift funds, seller credit and other DPA assistance allowed</a:t>
            </a:r>
          </a:p>
          <a:p>
            <a:r>
              <a:rPr lang="en-US" dirty="0" smtClean="0"/>
              <a:t>Manual underwriting allowed for FHA, VA, RD loans with a true “no score” otherwise minimum FICO is 640. For Conventional HFA-preferred 680. And for manufactured housing a FICO of 660.</a:t>
            </a:r>
          </a:p>
          <a:p>
            <a:r>
              <a:rPr lang="en-US" dirty="0" smtClean="0"/>
              <a:t>Over $13 MILLION in bond money still available to assistance Nevadans become Homeowners!</a:t>
            </a:r>
            <a:endParaRPr lang="en-US" dirty="0"/>
          </a:p>
        </p:txBody>
      </p:sp>
    </p:spTree>
    <p:extLst>
      <p:ext uri="{BB962C8B-B14F-4D97-AF65-F5344CB8AC3E}">
        <p14:creationId xmlns:p14="http://schemas.microsoft.com/office/powerpoint/2010/main" val="1437995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506998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2585828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2527051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2462211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7171"/>
            <a:ext cx="10515600" cy="1325563"/>
          </a:xfrm>
        </p:spPr>
        <p:txBody>
          <a:bodyPr>
            <a:normAutofit fontScale="90000"/>
          </a:bodyPr>
          <a:lstStyle/>
          <a:p>
            <a:r>
              <a:rPr lang="en-US" dirty="0" smtClean="0"/>
              <a:t>Register Loan’s thru the Online Portal</a:t>
            </a:r>
            <a:br>
              <a:rPr lang="en-US" dirty="0" smtClean="0"/>
            </a:br>
            <a:r>
              <a:rPr lang="en-US" sz="3100" dirty="0" smtClean="0">
                <a:hlinkClick r:id="rId2"/>
              </a:rPr>
              <a:t>https://lenders.housing.nv.gov/Bin/Display.exe/ShowSection</a:t>
            </a:r>
            <a:r>
              <a:rPr lang="en-US" sz="3100" dirty="0" smtClean="0"/>
              <a:t/>
            </a:r>
            <a:br>
              <a:rPr lang="en-US" sz="3100" dirty="0" smtClean="0"/>
            </a:br>
            <a:endParaRPr lang="en-US" sz="3100" dirty="0"/>
          </a:p>
        </p:txBody>
      </p:sp>
      <p:pic>
        <p:nvPicPr>
          <p:cNvPr id="5" name="Content Placeholder 4"/>
          <p:cNvPicPr>
            <a:picLocks noGrp="1" noChangeAspect="1"/>
          </p:cNvPicPr>
          <p:nvPr>
            <p:ph idx="1"/>
          </p:nvPr>
        </p:nvPicPr>
        <p:blipFill>
          <a:blip r:embed="rId3"/>
          <a:stretch>
            <a:fillRect/>
          </a:stretch>
        </p:blipFill>
        <p:spPr>
          <a:xfrm>
            <a:off x="431800" y="1552734"/>
            <a:ext cx="10756900" cy="6056789"/>
          </a:xfrm>
          <a:prstGeom prst="rect">
            <a:avLst/>
          </a:prstGeom>
        </p:spPr>
      </p:pic>
    </p:spTree>
    <p:extLst>
      <p:ext uri="{BB962C8B-B14F-4D97-AF65-F5344CB8AC3E}">
        <p14:creationId xmlns:p14="http://schemas.microsoft.com/office/powerpoint/2010/main" val="3883238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User Accounts Tab</a:t>
            </a:r>
          </a:p>
        </p:txBody>
      </p:sp>
      <p:pic>
        <p:nvPicPr>
          <p:cNvPr id="4" name="Picture 3"/>
          <p:cNvPicPr/>
          <p:nvPr/>
        </p:nvPicPr>
        <p:blipFill rotWithShape="1">
          <a:blip r:embed="rId2" cstate="print"/>
          <a:srcRect t="5524" b="75122"/>
          <a:stretch/>
        </p:blipFill>
        <p:spPr bwMode="auto">
          <a:xfrm>
            <a:off x="1962912" y="1371601"/>
            <a:ext cx="8247888" cy="139065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4953000" y="3886200"/>
            <a:ext cx="5334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Admin appointed users will select the “User Accounts” tab to set up new users and to edit/inactivate old ones. Non-admin level users will not see this tab when they sign in. </a:t>
            </a:r>
          </a:p>
        </p:txBody>
      </p:sp>
      <p:cxnSp>
        <p:nvCxnSpPr>
          <p:cNvPr id="7" name="Straight Arrow Connector 6"/>
          <p:cNvCxnSpPr/>
          <p:nvPr/>
        </p:nvCxnSpPr>
        <p:spPr>
          <a:xfrm flipH="1" flipV="1">
            <a:off x="5760720" y="2590800"/>
            <a:ext cx="510540" cy="1219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21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User Account Management</a:t>
            </a:r>
          </a:p>
        </p:txBody>
      </p:sp>
      <p:pic>
        <p:nvPicPr>
          <p:cNvPr id="4" name="Picture 3"/>
          <p:cNvPicPr/>
          <p:nvPr/>
        </p:nvPicPr>
        <p:blipFill rotWithShape="1">
          <a:blip r:embed="rId2" cstate="print"/>
          <a:srcRect t="5524" b="19182"/>
          <a:stretch/>
        </p:blipFill>
        <p:spPr bwMode="auto">
          <a:xfrm>
            <a:off x="1962912" y="1371600"/>
            <a:ext cx="8247888" cy="49530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4800600" y="3886200"/>
            <a:ext cx="5334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This screen appears when the “User Accounts” tab is clicked... </a:t>
            </a:r>
          </a:p>
        </p:txBody>
      </p:sp>
      <p:cxnSp>
        <p:nvCxnSpPr>
          <p:cNvPr id="7" name="Straight Arrow Connector 6"/>
          <p:cNvCxnSpPr/>
          <p:nvPr/>
        </p:nvCxnSpPr>
        <p:spPr>
          <a:xfrm flipH="1" flipV="1">
            <a:off x="5760720" y="2590800"/>
            <a:ext cx="510540" cy="1219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123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Sample User List</a:t>
            </a:r>
          </a:p>
        </p:txBody>
      </p:sp>
      <p:pic>
        <p:nvPicPr>
          <p:cNvPr id="4" name="Picture 3"/>
          <p:cNvPicPr/>
          <p:nvPr/>
        </p:nvPicPr>
        <p:blipFill rotWithShape="1">
          <a:blip r:embed="rId2" cstate="print"/>
          <a:srcRect t="5525" r="1476" b="9974"/>
          <a:stretch/>
        </p:blipFill>
        <p:spPr bwMode="auto">
          <a:xfrm>
            <a:off x="1981200" y="1371600"/>
            <a:ext cx="8247888" cy="49393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4571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206"/>
            <a:ext cx="8228860" cy="1054394"/>
          </a:xfrm>
          <a:solidFill>
            <a:schemeClr val="tx1"/>
          </a:solidFill>
        </p:spPr>
        <p:style>
          <a:lnRef idx="1">
            <a:schemeClr val="accent1"/>
          </a:lnRef>
          <a:fillRef idx="3">
            <a:schemeClr val="accent1"/>
          </a:fillRef>
          <a:effectRef idx="2">
            <a:schemeClr val="accent1"/>
          </a:effectRef>
          <a:fontRef idx="minor">
            <a:schemeClr val="lt1"/>
          </a:fontRef>
        </p:style>
        <p:txBody>
          <a:bodyPr/>
          <a:lstStyle/>
          <a:p>
            <a:r>
              <a:rPr lang="en-US" dirty="0"/>
              <a:t>Sample User Account Screen</a:t>
            </a:r>
          </a:p>
        </p:txBody>
      </p:sp>
      <p:pic>
        <p:nvPicPr>
          <p:cNvPr id="7" name="Picture 6"/>
          <p:cNvPicPr/>
          <p:nvPr/>
        </p:nvPicPr>
        <p:blipFill rotWithShape="1">
          <a:blip r:embed="rId2" cstate="print"/>
          <a:srcRect t="5525" r="1476" b="8134"/>
          <a:stretch/>
        </p:blipFill>
        <p:spPr bwMode="auto">
          <a:xfrm>
            <a:off x="1981200" y="1295400"/>
            <a:ext cx="8247888" cy="525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357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9753600"/>
          </a:xfrm>
          <a:prstGeom prst="rect">
            <a:avLst/>
          </a:prstGeom>
        </p:spPr>
      </p:pic>
    </p:spTree>
    <p:extLst>
      <p:ext uri="{BB962C8B-B14F-4D97-AF65-F5344CB8AC3E}">
        <p14:creationId xmlns:p14="http://schemas.microsoft.com/office/powerpoint/2010/main" val="2135272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1437</Words>
  <Application>Microsoft Office PowerPoint</Application>
  <PresentationFormat>Widescreen</PresentationFormat>
  <Paragraphs>83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Garamond</vt:lpstr>
      <vt:lpstr>Office Theme</vt:lpstr>
      <vt:lpstr>Nevada Housing Division </vt:lpstr>
      <vt:lpstr>The Purpose of this Training</vt:lpstr>
      <vt:lpstr>Program Highlights</vt:lpstr>
      <vt:lpstr>Register Loan’s thru the Online Portal https://lenders.housing.nv.gov/Bin/Display.exe/ShowSection </vt:lpstr>
      <vt:lpstr>User Accounts Tab</vt:lpstr>
      <vt:lpstr>User Account Management</vt:lpstr>
      <vt:lpstr>Sample User List</vt:lpstr>
      <vt:lpstr>Sample User Account Screen</vt:lpstr>
      <vt:lpstr>PowerPoint Presentation</vt:lpstr>
      <vt:lpstr>“With” or “Without” DPA</vt:lpstr>
      <vt:lpstr>Sample New Reservation Entry…</vt:lpstr>
      <vt:lpstr>Sample Reservation “Accepted”</vt:lpstr>
      <vt:lpstr>Sample Reservation “Form”</vt:lpstr>
      <vt:lpstr>Loan Status Tab</vt:lpstr>
      <vt:lpstr>Sample Loan/Reservation Status</vt:lpstr>
      <vt:lpstr>Continued…</vt:lpstr>
      <vt:lpstr>PowerPoint Presentation</vt:lpstr>
      <vt:lpstr>PowerPoint Presentation</vt:lpstr>
      <vt:lpstr>PowerPoint Presentation</vt:lpstr>
      <vt:lpstr>PowerPoint Presentation</vt:lpstr>
      <vt:lpstr>Hero-To-Home for Veterans &amp; Military family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Housing Division</dc:title>
  <dc:creator>Nnika</dc:creator>
  <cp:lastModifiedBy>Nicole Nelson</cp:lastModifiedBy>
  <cp:revision>11</cp:revision>
  <dcterms:created xsi:type="dcterms:W3CDTF">2014-04-28T17:02:17Z</dcterms:created>
  <dcterms:modified xsi:type="dcterms:W3CDTF">2014-07-09T20:45:18Z</dcterms:modified>
</cp:coreProperties>
</file>