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3" r:id="rId2"/>
    <p:sldId id="264" r:id="rId3"/>
    <p:sldId id="265" r:id="rId4"/>
    <p:sldId id="266" r:id="rId5"/>
    <p:sldId id="267" r:id="rId6"/>
    <p:sldId id="268" r:id="rId7"/>
    <p:sldId id="269" r:id="rId8"/>
    <p:sldId id="27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3" d="100"/>
          <a:sy n="123" d="100"/>
        </p:scale>
        <p:origin x="114"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40A936-8336-4682-80B5-8A36C7210BD2}" type="datetimeFigureOut">
              <a:rPr lang="en-US" smtClean="0"/>
              <a:t>9/20/2019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3FD598-DE3D-4358-AF19-1FFD3EFFD4C5}" type="slidenum">
              <a:rPr lang="en-US" smtClean="0"/>
              <a:t>‹#›</a:t>
            </a:fld>
            <a:endParaRPr lang="en-US"/>
          </a:p>
        </p:txBody>
      </p:sp>
    </p:spTree>
    <p:extLst>
      <p:ext uri="{BB962C8B-B14F-4D97-AF65-F5344CB8AC3E}">
        <p14:creationId xmlns:p14="http://schemas.microsoft.com/office/powerpoint/2010/main" val="2920372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005E4C6-92D8-41E4-A991-1D7DF65585D9}"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997009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6D41AE-32AB-4A1D-856E-F3E7843A7464}"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296489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6D41AE-32AB-4A1D-856E-F3E7843A7464}"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558834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6D41AE-32AB-4A1D-856E-F3E7843A7464}"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2524709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6D41AE-32AB-4A1D-856E-F3E7843A7464}"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046918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6D41AE-32AB-4A1D-856E-F3E7843A7464}"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5937400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6D41AE-32AB-4A1D-856E-F3E7843A7464}"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992314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4642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11305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49754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97710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8288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9/20/2019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79632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9/20/2019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59410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9/20/2019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94515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8A87A34-81AB-432B-8DAE-1953F412C126}" type="datetimeFigureOut">
              <a:rPr lang="en-US" smtClean="0"/>
              <a:pPr/>
              <a:t>9/20/2019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44502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8A87A34-81AB-432B-8DAE-1953F412C126}" type="datetimeFigureOut">
              <a:rPr lang="en-US" smtClean="0"/>
              <a:pPr/>
              <a:t>9/20/2019</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solidFill>
                <a:srgbClr val="344068"/>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solidFill>
                  <a:srgbClr val="344068"/>
                </a:solidFill>
              </a:rPr>
              <a:pPr/>
              <a:t>‹#›</a:t>
            </a:fld>
            <a:endParaRPr lang="en-US" dirty="0">
              <a:solidFill>
                <a:srgbClr val="344068"/>
              </a:solidFill>
            </a:endParaRPr>
          </a:p>
        </p:txBody>
      </p:sp>
    </p:spTree>
    <p:extLst>
      <p:ext uri="{BB962C8B-B14F-4D97-AF65-F5344CB8AC3E}">
        <p14:creationId xmlns:p14="http://schemas.microsoft.com/office/powerpoint/2010/main" val="2382335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9/20/2019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63708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pPr defTabSz="457200"/>
            <a:fld id="{48A87A34-81AB-432B-8DAE-1953F412C126}" type="datetimeFigureOut">
              <a:rPr lang="en-US" smtClean="0"/>
              <a:pPr defTabSz="457200"/>
              <a:t>9/20/2019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pPr defTabSz="457200"/>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pPr defTabSz="457200"/>
            <a:fld id="{6D22F896-40B5-4ADD-8801-0D06FADFA095}" type="slidenum">
              <a:rPr lang="en-US" smtClean="0"/>
              <a:pPr defTabSz="45720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08401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664" y="1865253"/>
            <a:ext cx="4371715" cy="2443816"/>
          </a:xfrm>
          <a:prstGeom prst="rect">
            <a:avLst/>
          </a:prstGeom>
        </p:spPr>
      </p:pic>
      <p:sp>
        <p:nvSpPr>
          <p:cNvPr id="10" name="Title 1"/>
          <p:cNvSpPr>
            <a:spLocks noGrp="1"/>
          </p:cNvSpPr>
          <p:nvPr>
            <p:ph type="ctrTitle"/>
          </p:nvPr>
        </p:nvSpPr>
        <p:spPr>
          <a:xfrm>
            <a:off x="3304675" y="2374233"/>
            <a:ext cx="9086248" cy="2833196"/>
          </a:xfrm>
        </p:spPr>
        <p:txBody>
          <a:bodyPr>
            <a:normAutofit/>
          </a:bodyPr>
          <a:lstStyle/>
          <a:p>
            <a:pPr algn="ctr"/>
            <a:r>
              <a:rPr lang="en-US" sz="3200" b="1" dirty="0" smtClean="0">
                <a:latin typeface="Arial Black" panose="020B0A04020102020204" pitchFamily="34" charset="0"/>
              </a:rPr>
              <a:t>Disposed of Assets For </a:t>
            </a:r>
            <a:br>
              <a:rPr lang="en-US" sz="3200" b="1" dirty="0" smtClean="0">
                <a:latin typeface="Arial Black" panose="020B0A04020102020204" pitchFamily="34" charset="0"/>
              </a:rPr>
            </a:br>
            <a:r>
              <a:rPr lang="en-US" sz="3200" b="1" dirty="0" smtClean="0">
                <a:latin typeface="Arial Black" panose="020B0A04020102020204" pitchFamily="34" charset="0"/>
              </a:rPr>
              <a:t>Less Than Fair Market Value (FMV)  </a:t>
            </a:r>
            <a:r>
              <a:rPr lang="en-US" sz="7200" dirty="0" smtClean="0"/>
              <a:t/>
            </a:r>
            <a:br>
              <a:rPr lang="en-US" sz="7200" dirty="0" smtClean="0"/>
            </a:br>
            <a:endParaRPr lang="en-US" sz="7200" dirty="0"/>
          </a:p>
        </p:txBody>
      </p:sp>
    </p:spTree>
    <p:extLst>
      <p:ext uri="{BB962C8B-B14F-4D97-AF65-F5344CB8AC3E}">
        <p14:creationId xmlns:p14="http://schemas.microsoft.com/office/powerpoint/2010/main" val="9606387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Arial Black" panose="020B0A04020102020204" pitchFamily="34" charset="0"/>
              </a:rPr>
              <a:t>When do we ask about disposed of assets?</a:t>
            </a:r>
            <a:endParaRPr lang="en-US" sz="2000" dirty="0">
              <a:latin typeface="Arial Black" panose="020B0A04020102020204" pitchFamily="34" charset="0"/>
            </a:endParaRPr>
          </a:p>
        </p:txBody>
      </p:sp>
      <p:sp>
        <p:nvSpPr>
          <p:cNvPr id="5" name="Content Placeholder 4"/>
          <p:cNvSpPr>
            <a:spLocks noGrp="1"/>
          </p:cNvSpPr>
          <p:nvPr>
            <p:ph sz="half" idx="1"/>
          </p:nvPr>
        </p:nvSpPr>
        <p:spPr>
          <a:xfrm>
            <a:off x="1097280" y="1845734"/>
            <a:ext cx="3763478" cy="2806477"/>
          </a:xfrm>
        </p:spPr>
        <p:txBody>
          <a:bodyPr>
            <a:normAutofit/>
          </a:bodyPr>
          <a:lstStyle/>
          <a:p>
            <a:pPr marL="0" indent="0" algn="ctr">
              <a:spcBef>
                <a:spcPts val="200"/>
              </a:spcBef>
              <a:buNone/>
            </a:pPr>
            <a:endParaRPr lang="en-US" b="1" dirty="0">
              <a:latin typeface="Arial Black" panose="020B0A04020102020204" pitchFamily="34" charset="0"/>
            </a:endParaRPr>
          </a:p>
          <a:p>
            <a:pPr marL="0" indent="0">
              <a:buNone/>
            </a:pPr>
            <a:endParaRPr lang="en-US" dirty="0"/>
          </a:p>
        </p:txBody>
      </p:sp>
      <p:sp>
        <p:nvSpPr>
          <p:cNvPr id="3" name="TextBox 2"/>
          <p:cNvSpPr txBox="1"/>
          <p:nvPr/>
        </p:nvSpPr>
        <p:spPr>
          <a:xfrm>
            <a:off x="1097280" y="1986411"/>
            <a:ext cx="5967828" cy="1200329"/>
          </a:xfrm>
          <a:prstGeom prst="rect">
            <a:avLst/>
          </a:prstGeom>
          <a:noFill/>
        </p:spPr>
        <p:txBody>
          <a:bodyPr wrap="square" rtlCol="0">
            <a:spAutoFit/>
          </a:bodyPr>
          <a:lstStyle/>
          <a:p>
            <a:pPr marL="342900" indent="-342900">
              <a:buFont typeface="Arial" panose="020B0604020202020204" pitchFamily="34" charset="0"/>
              <a:buChar char="•"/>
            </a:pPr>
            <a:r>
              <a:rPr lang="en-US" sz="2400" dirty="0"/>
              <a:t>During the application </a:t>
            </a:r>
            <a:r>
              <a:rPr lang="en-US" sz="2400" dirty="0" smtClean="0"/>
              <a:t>process</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At </a:t>
            </a:r>
            <a:r>
              <a:rPr lang="en-US" sz="2400" dirty="0" smtClean="0"/>
              <a:t>each certification/recertification </a:t>
            </a:r>
            <a:endParaRPr lang="en-US" sz="2400" dirty="0"/>
          </a:p>
        </p:txBody>
      </p:sp>
      <p:pic>
        <p:nvPicPr>
          <p:cNvPr id="7" name="Picture 6"/>
          <p:cNvPicPr>
            <a:picLocks noChangeAspect="1"/>
          </p:cNvPicPr>
          <p:nvPr/>
        </p:nvPicPr>
        <p:blipFill>
          <a:blip r:embed="rId3"/>
          <a:stretch>
            <a:fillRect/>
          </a:stretch>
        </p:blipFill>
        <p:spPr>
          <a:xfrm>
            <a:off x="7065108" y="1832707"/>
            <a:ext cx="2985477" cy="4505570"/>
          </a:xfrm>
          <a:prstGeom prst="rect">
            <a:avLst/>
          </a:prstGeom>
        </p:spPr>
      </p:pic>
    </p:spTree>
    <p:extLst>
      <p:ext uri="{BB962C8B-B14F-4D97-AF65-F5344CB8AC3E}">
        <p14:creationId xmlns:p14="http://schemas.microsoft.com/office/powerpoint/2010/main" val="4165277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2700000" algn="tl" rotWithShape="0">
              <a:prstClr val="black">
                <a:alpha val="40000"/>
              </a:prstClr>
            </a:outerShdw>
          </a:effectLst>
        </p:spPr>
        <p:txBody>
          <a:bodyPr>
            <a:normAutofit/>
          </a:bodyPr>
          <a:lstStyle/>
          <a:p>
            <a:r>
              <a:rPr lang="en-US" sz="3200" dirty="0" smtClean="0">
                <a:latin typeface="Arial Black" panose="020B0A04020102020204" pitchFamily="34" charset="0"/>
              </a:rPr>
              <a:t>What is required?</a:t>
            </a:r>
            <a:endParaRPr lang="en-US" sz="2000" dirty="0">
              <a:latin typeface="Arial Black" panose="020B0A04020102020204" pitchFamily="34" charset="0"/>
            </a:endParaRPr>
          </a:p>
        </p:txBody>
      </p:sp>
      <p:sp>
        <p:nvSpPr>
          <p:cNvPr id="5" name="Content Placeholder 4"/>
          <p:cNvSpPr>
            <a:spLocks noGrp="1"/>
          </p:cNvSpPr>
          <p:nvPr>
            <p:ph sz="half" idx="1"/>
          </p:nvPr>
        </p:nvSpPr>
        <p:spPr>
          <a:xfrm>
            <a:off x="1097280" y="1845734"/>
            <a:ext cx="3763478" cy="2806477"/>
          </a:xfrm>
        </p:spPr>
        <p:txBody>
          <a:bodyPr>
            <a:normAutofit/>
          </a:bodyPr>
          <a:lstStyle/>
          <a:p>
            <a:pPr marL="0" indent="0" algn="ctr">
              <a:spcBef>
                <a:spcPts val="200"/>
              </a:spcBef>
              <a:buNone/>
            </a:pPr>
            <a:endParaRPr lang="en-US" b="1" dirty="0">
              <a:latin typeface="Arial Black" panose="020B0A04020102020204" pitchFamily="34" charset="0"/>
            </a:endParaRPr>
          </a:p>
          <a:p>
            <a:pPr marL="0" indent="0">
              <a:buNone/>
            </a:pPr>
            <a:endParaRPr lang="en-US" dirty="0"/>
          </a:p>
        </p:txBody>
      </p:sp>
      <p:sp>
        <p:nvSpPr>
          <p:cNvPr id="3" name="TextBox 2"/>
          <p:cNvSpPr txBox="1"/>
          <p:nvPr/>
        </p:nvSpPr>
        <p:spPr>
          <a:xfrm>
            <a:off x="4860758" y="2475524"/>
            <a:ext cx="6489896" cy="2308324"/>
          </a:xfrm>
          <a:prstGeom prst="rect">
            <a:avLst/>
          </a:prstGeom>
          <a:noFill/>
        </p:spPr>
        <p:txBody>
          <a:bodyPr wrap="square" rtlCol="0">
            <a:spAutoFit/>
          </a:bodyPr>
          <a:lstStyle/>
          <a:p>
            <a:r>
              <a:rPr lang="en-US" sz="2400" dirty="0"/>
              <a:t>Applicants or existing tenants are required to give a written certification as to whether any family member did or did not dispose of any assets for less than the FMV during the two years preceding the effective date of the certification or recertification.</a:t>
            </a:r>
          </a:p>
        </p:txBody>
      </p:sp>
      <p:pic>
        <p:nvPicPr>
          <p:cNvPr id="1026" name="Picture 2" descr="Writing, Pen, Man, Ink, Paper, Pencil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6112" y="2573683"/>
            <a:ext cx="3505814" cy="2341802"/>
          </a:xfrm>
          <a:prstGeom prst="rect">
            <a:avLst/>
          </a:prstGeom>
          <a:noFill/>
          <a:effectLst>
            <a:outerShdw blurRad="50800" dist="38100" dir="8100000" sx="101000" sy="101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9354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Arial Black" panose="020B0A04020102020204" pitchFamily="34" charset="0"/>
              </a:rPr>
              <a:t>Why is this required?</a:t>
            </a:r>
            <a:endParaRPr lang="en-US" sz="2000" dirty="0">
              <a:latin typeface="Arial Black" panose="020B0A04020102020204" pitchFamily="34" charset="0"/>
            </a:endParaRPr>
          </a:p>
        </p:txBody>
      </p:sp>
      <p:sp>
        <p:nvSpPr>
          <p:cNvPr id="5" name="Content Placeholder 4"/>
          <p:cNvSpPr>
            <a:spLocks noGrp="1"/>
          </p:cNvSpPr>
          <p:nvPr>
            <p:ph sz="half" idx="1"/>
          </p:nvPr>
        </p:nvSpPr>
        <p:spPr>
          <a:xfrm>
            <a:off x="1097280" y="1845734"/>
            <a:ext cx="3763478" cy="2806477"/>
          </a:xfrm>
        </p:spPr>
        <p:txBody>
          <a:bodyPr>
            <a:normAutofit/>
          </a:bodyPr>
          <a:lstStyle/>
          <a:p>
            <a:pPr marL="0" indent="0" algn="ctr">
              <a:spcBef>
                <a:spcPts val="200"/>
              </a:spcBef>
              <a:buNone/>
            </a:pPr>
            <a:endParaRPr lang="en-US" b="1" dirty="0">
              <a:latin typeface="Arial Black" panose="020B0A04020102020204" pitchFamily="34" charset="0"/>
            </a:endParaRPr>
          </a:p>
          <a:p>
            <a:pPr marL="0" indent="0">
              <a:buNone/>
            </a:pPr>
            <a:endParaRPr lang="en-US" dirty="0"/>
          </a:p>
        </p:txBody>
      </p:sp>
      <p:sp>
        <p:nvSpPr>
          <p:cNvPr id="3" name="TextBox 2"/>
          <p:cNvSpPr txBox="1"/>
          <p:nvPr/>
        </p:nvSpPr>
        <p:spPr>
          <a:xfrm>
            <a:off x="1097280" y="1978595"/>
            <a:ext cx="10058400" cy="1200329"/>
          </a:xfrm>
          <a:prstGeom prst="rect">
            <a:avLst/>
          </a:prstGeom>
          <a:noFill/>
        </p:spPr>
        <p:txBody>
          <a:bodyPr wrap="square" rtlCol="0">
            <a:spAutoFit/>
          </a:bodyPr>
          <a:lstStyle/>
          <a:p>
            <a:r>
              <a:rPr lang="en-US" sz="2400" dirty="0"/>
              <a:t>This is required by HUD in Handbook 4350.3 Rev-1 Section 4-24 B.8, to ensure that applicants are not divesting themselves of assets in order to qualify for affordable housing.</a:t>
            </a:r>
          </a:p>
        </p:txBody>
      </p:sp>
      <p:pic>
        <p:nvPicPr>
          <p:cNvPr id="6" name="Picture 5"/>
          <p:cNvPicPr>
            <a:picLocks noChangeAspect="1"/>
          </p:cNvPicPr>
          <p:nvPr/>
        </p:nvPicPr>
        <p:blipFill>
          <a:blip r:embed="rId3"/>
          <a:stretch>
            <a:fillRect/>
          </a:stretch>
        </p:blipFill>
        <p:spPr>
          <a:xfrm>
            <a:off x="4521084" y="3150612"/>
            <a:ext cx="3210791" cy="3003197"/>
          </a:xfrm>
          <a:prstGeom prst="rect">
            <a:avLst/>
          </a:prstGeom>
        </p:spPr>
      </p:pic>
    </p:spTree>
    <p:extLst>
      <p:ext uri="{BB962C8B-B14F-4D97-AF65-F5344CB8AC3E}">
        <p14:creationId xmlns:p14="http://schemas.microsoft.com/office/powerpoint/2010/main" val="2861445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Arial Black" panose="020B0A04020102020204" pitchFamily="34" charset="0"/>
              </a:rPr>
              <a:t>How long?</a:t>
            </a:r>
            <a:endParaRPr lang="en-US" sz="2000" dirty="0">
              <a:latin typeface="Arial Black" panose="020B0A04020102020204" pitchFamily="34" charset="0"/>
            </a:endParaRPr>
          </a:p>
        </p:txBody>
      </p:sp>
      <p:sp>
        <p:nvSpPr>
          <p:cNvPr id="5" name="Content Placeholder 4"/>
          <p:cNvSpPr>
            <a:spLocks noGrp="1"/>
          </p:cNvSpPr>
          <p:nvPr>
            <p:ph sz="half" idx="1"/>
          </p:nvPr>
        </p:nvSpPr>
        <p:spPr>
          <a:xfrm>
            <a:off x="1097280" y="1845734"/>
            <a:ext cx="3763478" cy="2806477"/>
          </a:xfrm>
        </p:spPr>
        <p:txBody>
          <a:bodyPr>
            <a:normAutofit/>
          </a:bodyPr>
          <a:lstStyle/>
          <a:p>
            <a:pPr marL="0" indent="0" algn="ctr">
              <a:spcBef>
                <a:spcPts val="200"/>
              </a:spcBef>
              <a:buNone/>
            </a:pPr>
            <a:endParaRPr lang="en-US" b="1" dirty="0">
              <a:latin typeface="Arial Black" panose="020B0A04020102020204" pitchFamily="34" charset="0"/>
            </a:endParaRPr>
          </a:p>
          <a:p>
            <a:pPr marL="0" indent="0">
              <a:buNone/>
            </a:pPr>
            <a:endParaRPr lang="en-US" dirty="0"/>
          </a:p>
        </p:txBody>
      </p:sp>
      <p:sp>
        <p:nvSpPr>
          <p:cNvPr id="3" name="TextBox 2"/>
          <p:cNvSpPr txBox="1"/>
          <p:nvPr/>
        </p:nvSpPr>
        <p:spPr>
          <a:xfrm>
            <a:off x="1097280" y="1978595"/>
            <a:ext cx="10058400" cy="2308324"/>
          </a:xfrm>
          <a:prstGeom prst="rect">
            <a:avLst/>
          </a:prstGeom>
          <a:noFill/>
        </p:spPr>
        <p:txBody>
          <a:bodyPr wrap="square" rtlCol="0">
            <a:spAutoFit/>
          </a:bodyPr>
          <a:lstStyle/>
          <a:p>
            <a:r>
              <a:rPr lang="en-US" sz="2400" dirty="0"/>
              <a:t>In HUD Handbook 4350.3 Rev-1 Section 5-7 G.8., any asset that is disposed of for less than its FMV within the two years preceding certification or recertification should be counted as an asset for two years from the date of disposition for the purposes of determining household eligibility. The rule applies to items such as cash gifts, irrevocable trusts, and property given away or sold for less than its net cash </a:t>
            </a:r>
            <a:r>
              <a:rPr lang="en-US" sz="2400" dirty="0" smtClean="0"/>
              <a:t>value.</a:t>
            </a:r>
            <a:endParaRPr lang="en-US" sz="2400" dirty="0"/>
          </a:p>
        </p:txBody>
      </p:sp>
      <p:pic>
        <p:nvPicPr>
          <p:cNvPr id="6" name="Picture 5"/>
          <p:cNvPicPr>
            <a:picLocks noChangeAspect="1"/>
          </p:cNvPicPr>
          <p:nvPr/>
        </p:nvPicPr>
        <p:blipFill>
          <a:blip r:embed="rId3"/>
          <a:stretch>
            <a:fillRect/>
          </a:stretch>
        </p:blipFill>
        <p:spPr>
          <a:xfrm>
            <a:off x="6799216" y="4082472"/>
            <a:ext cx="2926386" cy="1950924"/>
          </a:xfrm>
          <a:prstGeom prst="rect">
            <a:avLst/>
          </a:prstGeom>
          <a:effectLst>
            <a:outerShdw blurRad="50800" dist="38100" dir="8100000" sx="101000" sy="101000" algn="tr" rotWithShape="0">
              <a:prstClr val="black">
                <a:alpha val="40000"/>
              </a:prstClr>
            </a:outerShdw>
          </a:effectLst>
        </p:spPr>
      </p:pic>
    </p:spTree>
    <p:extLst>
      <p:ext uri="{BB962C8B-B14F-4D97-AF65-F5344CB8AC3E}">
        <p14:creationId xmlns:p14="http://schemas.microsoft.com/office/powerpoint/2010/main" val="13355363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Arial Black" panose="020B0A04020102020204" pitchFamily="34" charset="0"/>
              </a:rPr>
              <a:t>Involuntary Dispositions </a:t>
            </a:r>
            <a:r>
              <a:rPr lang="en-US" sz="1800" dirty="0">
                <a:latin typeface="Arial Black" panose="020B0A04020102020204" pitchFamily="34" charset="0"/>
              </a:rPr>
              <a:t>(Foreclosure, Bankruptcy, Divorce)</a:t>
            </a:r>
            <a:endParaRPr lang="en-US" sz="1200" dirty="0">
              <a:latin typeface="Arial Black" panose="020B0A04020102020204" pitchFamily="34" charset="0"/>
            </a:endParaRPr>
          </a:p>
        </p:txBody>
      </p:sp>
      <p:sp>
        <p:nvSpPr>
          <p:cNvPr id="5" name="Content Placeholder 4"/>
          <p:cNvSpPr>
            <a:spLocks noGrp="1"/>
          </p:cNvSpPr>
          <p:nvPr>
            <p:ph sz="half" idx="1"/>
          </p:nvPr>
        </p:nvSpPr>
        <p:spPr>
          <a:xfrm>
            <a:off x="1097280" y="1845734"/>
            <a:ext cx="3763478" cy="2806477"/>
          </a:xfrm>
        </p:spPr>
        <p:txBody>
          <a:bodyPr>
            <a:normAutofit/>
          </a:bodyPr>
          <a:lstStyle/>
          <a:p>
            <a:pPr marL="0" indent="0" algn="ctr">
              <a:spcBef>
                <a:spcPts val="200"/>
              </a:spcBef>
              <a:buNone/>
            </a:pPr>
            <a:endParaRPr lang="en-US" b="1" dirty="0">
              <a:latin typeface="Arial Black" panose="020B0A04020102020204" pitchFamily="34" charset="0"/>
            </a:endParaRPr>
          </a:p>
          <a:p>
            <a:pPr marL="0" indent="0">
              <a:buNone/>
            </a:pPr>
            <a:endParaRPr lang="en-US" dirty="0"/>
          </a:p>
        </p:txBody>
      </p:sp>
      <p:sp>
        <p:nvSpPr>
          <p:cNvPr id="3" name="TextBox 2"/>
          <p:cNvSpPr txBox="1"/>
          <p:nvPr/>
        </p:nvSpPr>
        <p:spPr>
          <a:xfrm>
            <a:off x="1097280" y="1978595"/>
            <a:ext cx="10058400" cy="3416320"/>
          </a:xfrm>
          <a:prstGeom prst="rect">
            <a:avLst/>
          </a:prstGeom>
          <a:noFill/>
        </p:spPr>
        <p:txBody>
          <a:bodyPr wrap="square" rtlCol="0">
            <a:spAutoFit/>
          </a:bodyPr>
          <a:lstStyle/>
          <a:p>
            <a:r>
              <a:rPr lang="en-US" sz="2400" dirty="0"/>
              <a:t>HUD Handbook 4350.3 Rev-1 Section 5-7 G.8.d. specifically states that assets disposed of for less than FMV as the result of a foreclosure, bankruptcy, or divorce or separation agreement are not counted as assets because these are involuntary dispositions. </a:t>
            </a:r>
            <a:endParaRPr lang="en-US" sz="2400" dirty="0" smtClean="0"/>
          </a:p>
          <a:p>
            <a:endParaRPr lang="en-US" sz="2400" dirty="0"/>
          </a:p>
          <a:p>
            <a:r>
              <a:rPr lang="en-US" sz="2400" dirty="0" smtClean="0"/>
              <a:t>However</a:t>
            </a:r>
            <a:r>
              <a:rPr lang="en-US" sz="2400" dirty="0"/>
              <a:t>, owners and managers should clearly document inquiries with the tenant as to why the disposition was involuntary and collect supporting documents where necessary, such as divorce agreements and foreclosure documents, to support the involuntary nature of the </a:t>
            </a:r>
            <a:r>
              <a:rPr lang="en-US" sz="2400" dirty="0" smtClean="0"/>
              <a:t>disposition.</a:t>
            </a:r>
            <a:endParaRPr lang="en-US" sz="2400" dirty="0"/>
          </a:p>
        </p:txBody>
      </p:sp>
    </p:spTree>
    <p:extLst>
      <p:ext uri="{BB962C8B-B14F-4D97-AF65-F5344CB8AC3E}">
        <p14:creationId xmlns:p14="http://schemas.microsoft.com/office/powerpoint/2010/main" val="16492684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Arial Black" panose="020B0A04020102020204" pitchFamily="34" charset="0"/>
              </a:rPr>
              <a:t>Supporting Documentation</a:t>
            </a:r>
            <a:endParaRPr lang="en-US" sz="1200" dirty="0">
              <a:latin typeface="Arial Black" panose="020B0A04020102020204" pitchFamily="34" charset="0"/>
            </a:endParaRPr>
          </a:p>
        </p:txBody>
      </p:sp>
      <p:sp>
        <p:nvSpPr>
          <p:cNvPr id="5" name="Content Placeholder 4"/>
          <p:cNvSpPr>
            <a:spLocks noGrp="1"/>
          </p:cNvSpPr>
          <p:nvPr>
            <p:ph sz="half" idx="1"/>
          </p:nvPr>
        </p:nvSpPr>
        <p:spPr>
          <a:xfrm>
            <a:off x="1097280" y="1845734"/>
            <a:ext cx="3763478" cy="2806477"/>
          </a:xfrm>
        </p:spPr>
        <p:txBody>
          <a:bodyPr>
            <a:normAutofit/>
          </a:bodyPr>
          <a:lstStyle/>
          <a:p>
            <a:pPr marL="0" indent="0" algn="ctr">
              <a:spcBef>
                <a:spcPts val="200"/>
              </a:spcBef>
              <a:buNone/>
            </a:pPr>
            <a:endParaRPr lang="en-US" b="1" dirty="0">
              <a:latin typeface="Arial Black" panose="020B0A04020102020204" pitchFamily="34" charset="0"/>
            </a:endParaRPr>
          </a:p>
          <a:p>
            <a:pPr marL="0" indent="0">
              <a:buNone/>
            </a:pPr>
            <a:endParaRPr lang="en-US" dirty="0"/>
          </a:p>
        </p:txBody>
      </p:sp>
      <p:sp>
        <p:nvSpPr>
          <p:cNvPr id="3" name="TextBox 2"/>
          <p:cNvSpPr txBox="1"/>
          <p:nvPr/>
        </p:nvSpPr>
        <p:spPr>
          <a:xfrm>
            <a:off x="1097280" y="2301868"/>
            <a:ext cx="6550429" cy="2677656"/>
          </a:xfrm>
          <a:prstGeom prst="rect">
            <a:avLst/>
          </a:prstGeom>
          <a:noFill/>
        </p:spPr>
        <p:txBody>
          <a:bodyPr wrap="square" rtlCol="0">
            <a:spAutoFit/>
          </a:bodyPr>
          <a:lstStyle/>
          <a:p>
            <a:r>
              <a:rPr lang="en-US" sz="2400" dirty="0"/>
              <a:t>Nevada’s LIHTC Compliance Manual requires owners and managers to obtain a sales contract, settlement statement, recorded quit claim, foreclosure documentation, divorce decree settlement, or other documentation providing proof of the manner of disposal of the asset and any proceeds received.</a:t>
            </a:r>
          </a:p>
        </p:txBody>
      </p:sp>
      <p:pic>
        <p:nvPicPr>
          <p:cNvPr id="4" name="Picture 3"/>
          <p:cNvPicPr>
            <a:picLocks noChangeAspect="1"/>
          </p:cNvPicPr>
          <p:nvPr/>
        </p:nvPicPr>
        <p:blipFill>
          <a:blip r:embed="rId3"/>
          <a:stretch>
            <a:fillRect/>
          </a:stretch>
        </p:blipFill>
        <p:spPr>
          <a:xfrm>
            <a:off x="7861213" y="2455899"/>
            <a:ext cx="3294467" cy="2196312"/>
          </a:xfrm>
          <a:prstGeom prst="rect">
            <a:avLst/>
          </a:prstGeom>
          <a:effectLst>
            <a:outerShdw blurRad="50800" dist="38100" dir="8100000" sx="101000" sy="101000" algn="tr" rotWithShape="0">
              <a:prstClr val="black">
                <a:alpha val="40000"/>
              </a:prstClr>
            </a:outerShdw>
          </a:effectLst>
        </p:spPr>
      </p:pic>
    </p:spTree>
    <p:extLst>
      <p:ext uri="{BB962C8B-B14F-4D97-AF65-F5344CB8AC3E}">
        <p14:creationId xmlns:p14="http://schemas.microsoft.com/office/powerpoint/2010/main" val="34906622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151745" cy="1450757"/>
          </a:xfrm>
        </p:spPr>
        <p:txBody>
          <a:bodyPr>
            <a:normAutofit/>
          </a:bodyPr>
          <a:lstStyle/>
          <a:p>
            <a:r>
              <a:rPr lang="en-US" sz="3200" dirty="0" smtClean="0">
                <a:latin typeface="Arial Black" panose="020B0A04020102020204" pitchFamily="34" charset="0"/>
              </a:rPr>
              <a:t>Questions?</a:t>
            </a:r>
            <a:endParaRPr lang="en-US" sz="3200" dirty="0">
              <a:latin typeface="Arial Black" panose="020B0A04020102020204" pitchFamily="34" charset="0"/>
            </a:endParaRPr>
          </a:p>
        </p:txBody>
      </p:sp>
      <p:pic>
        <p:nvPicPr>
          <p:cNvPr id="6146" name="Picture 2" descr="Clear Light Bulb Placed on Chalkboar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1901" y="2349500"/>
            <a:ext cx="4762500" cy="3314700"/>
          </a:xfrm>
          <a:prstGeom prst="rect">
            <a:avLst/>
          </a:prstGeom>
          <a:noFill/>
          <a:effectLst>
            <a:outerShdw blurRad="50800" dist="38100" dir="8100000" sx="101000" sy="101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164414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Custom 8">
      <a:dk1>
        <a:sysClr val="windowText" lastClr="000000"/>
      </a:dk1>
      <a:lt1>
        <a:sysClr val="window" lastClr="FFFFFF"/>
      </a:lt1>
      <a:dk2>
        <a:srgbClr val="344068"/>
      </a:dk2>
      <a:lt2>
        <a:srgbClr val="D9E0E6"/>
      </a:lt2>
      <a:accent1>
        <a:srgbClr val="6EAC1C"/>
      </a:accent1>
      <a:accent2>
        <a:srgbClr val="344068"/>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336</Words>
  <Application>Microsoft Office PowerPoint</Application>
  <PresentationFormat>Widescreen</PresentationFormat>
  <Paragraphs>25</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Calibri</vt:lpstr>
      <vt:lpstr>Calibri Light</vt:lpstr>
      <vt:lpstr>Retrospect</vt:lpstr>
      <vt:lpstr>Disposed of Assets For  Less Than Fair Market Value (FMV)   </vt:lpstr>
      <vt:lpstr>When do we ask about disposed of assets?</vt:lpstr>
      <vt:lpstr>What is required?</vt:lpstr>
      <vt:lpstr>Why is this required?</vt:lpstr>
      <vt:lpstr>How long?</vt:lpstr>
      <vt:lpstr>Involuntary Dispositions (Foreclosure, Bankruptcy, Divorce)</vt:lpstr>
      <vt:lpstr>Supporting Documentation</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Assets disposed of for less than Fair Market Value (FMV)</dc:title>
  <dc:creator>DeDee Cox</dc:creator>
  <cp:lastModifiedBy>Steven Anderson</cp:lastModifiedBy>
  <cp:revision>16</cp:revision>
  <dcterms:created xsi:type="dcterms:W3CDTF">2019-09-19T17:01:58Z</dcterms:created>
  <dcterms:modified xsi:type="dcterms:W3CDTF">2019-09-20T15:53:06Z</dcterms:modified>
</cp:coreProperties>
</file>