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handoutMasterIdLst>
    <p:handoutMasterId r:id="rId25"/>
  </p:handoutMasterIdLst>
  <p:sldIdLst>
    <p:sldId id="256" r:id="rId3"/>
    <p:sldId id="257" r:id="rId4"/>
    <p:sldId id="275" r:id="rId5"/>
    <p:sldId id="277" r:id="rId6"/>
    <p:sldId id="259" r:id="rId7"/>
    <p:sldId id="278" r:id="rId8"/>
    <p:sldId id="260" r:id="rId9"/>
    <p:sldId id="261" r:id="rId10"/>
    <p:sldId id="279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9C774-345B-4F5C-B8F5-E7D50E8418C2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B573E-69C3-483C-BDD1-8298935D7C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605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2462E-A9A0-4225-85DD-2951D3B915F8}" type="datetimeFigureOut">
              <a:rPr lang="en-US" smtClean="0"/>
              <a:pPr/>
              <a:t>9/21/2015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0044-79B0-461A-8E06-4443230430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2462E-A9A0-4225-85DD-2951D3B915F8}" type="datetimeFigureOut">
              <a:rPr lang="en-US" smtClean="0"/>
              <a:pPr/>
              <a:t>9/21/2015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0044-79B0-461A-8E06-4443230430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2462E-A9A0-4225-85DD-2951D3B915F8}" type="datetimeFigureOut">
              <a:rPr lang="en-US" smtClean="0"/>
              <a:pPr/>
              <a:t>9/21/2015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0044-79B0-461A-8E06-4443230430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2462E-A9A0-4225-85DD-2951D3B915F8}" type="datetimeFigureOut">
              <a:rPr lang="en-US" smtClean="0"/>
              <a:pPr/>
              <a:t>9/21/2015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0044-79B0-461A-8E06-4443230430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2462E-A9A0-4225-85DD-2951D3B915F8}" type="datetimeFigureOut">
              <a:rPr lang="en-US" smtClean="0"/>
              <a:pPr/>
              <a:t>9/21/2015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0044-79B0-461A-8E06-4443230430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2462E-A9A0-4225-85DD-2951D3B915F8}" type="datetimeFigureOut">
              <a:rPr lang="en-US" smtClean="0"/>
              <a:pPr/>
              <a:t>9/21/2015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0044-79B0-461A-8E06-4443230430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2462E-A9A0-4225-85DD-2951D3B915F8}" type="datetimeFigureOut">
              <a:rPr lang="en-US" smtClean="0"/>
              <a:pPr/>
              <a:t>9/21/2015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0044-79B0-461A-8E06-4443230430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2462E-A9A0-4225-85DD-2951D3B915F8}" type="datetimeFigureOut">
              <a:rPr lang="en-US" smtClean="0"/>
              <a:pPr/>
              <a:t>9/21/2015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0044-79B0-461A-8E06-4443230430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2462E-A9A0-4225-85DD-2951D3B915F8}" type="datetimeFigureOut">
              <a:rPr lang="en-US" smtClean="0"/>
              <a:pPr/>
              <a:t>9/21/2015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0044-79B0-461A-8E06-4443230430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2462E-A9A0-4225-85DD-2951D3B915F8}" type="datetimeFigureOut">
              <a:rPr lang="en-US" smtClean="0"/>
              <a:pPr/>
              <a:t>9/21/2015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0044-79B0-461A-8E06-4443230430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2462E-A9A0-4225-85DD-2951D3B915F8}" type="datetimeFigureOut">
              <a:rPr lang="en-US" smtClean="0"/>
              <a:pPr/>
              <a:t>9/21/2015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0044-79B0-461A-8E06-4443230430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2462E-A9A0-4225-85DD-2951D3B915F8}" type="datetimeFigureOut">
              <a:rPr lang="en-US" smtClean="0"/>
              <a:pPr/>
              <a:t>9/21/2015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B0044-79B0-461A-8E06-4443230430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Fair Housing in Focus</a:t>
            </a:r>
            <a:br>
              <a:rPr lang="en-US" b="1" dirty="0" smtClean="0"/>
            </a:br>
            <a:r>
              <a:rPr lang="en-US" b="1" dirty="0" smtClean="0"/>
              <a:t>LIHTC Basics &amp; Reasonable</a:t>
            </a:r>
            <a:br>
              <a:rPr lang="en-US" b="1" dirty="0" smtClean="0"/>
            </a:br>
            <a:r>
              <a:rPr lang="en-US" b="1" dirty="0" smtClean="0"/>
              <a:t>Accommodations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 At‐a‐Glance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en-US" dirty="0" smtClean="0"/>
              <a:t> Extends the protections first regulated under the Fair 	Housing Act to the marketplace</a:t>
            </a:r>
          </a:p>
          <a:p>
            <a:r>
              <a:rPr lang="en-US" dirty="0" smtClean="0"/>
              <a:t> Title III – Public Accommodations</a:t>
            </a:r>
          </a:p>
          <a:p>
            <a:pPr lvl="1"/>
            <a:r>
              <a:rPr lang="en-US" dirty="0" smtClean="0"/>
              <a:t> Applies to common areas of property open to general public</a:t>
            </a:r>
          </a:p>
          <a:p>
            <a:r>
              <a:rPr lang="en-US" dirty="0" smtClean="0"/>
              <a:t>Title II – Activities of Public Entities</a:t>
            </a:r>
          </a:p>
          <a:p>
            <a:pPr lvl="1"/>
            <a:r>
              <a:rPr lang="en-US" dirty="0" smtClean="0"/>
              <a:t> Requires public entities to make both new and existing housing facilities accessible to persons with disabilities.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504 At‐a‐Glance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Prohibits discrimination on the basis of disability in programs and activities receiving federal funds.</a:t>
            </a:r>
          </a:p>
          <a:p>
            <a:r>
              <a:rPr lang="en-US" dirty="0" smtClean="0"/>
              <a:t> Programs and services be conducted in the most integrated setting appropriate.</a:t>
            </a:r>
          </a:p>
          <a:p>
            <a:r>
              <a:rPr lang="en-US" dirty="0" smtClean="0"/>
              <a:t> Requires designation of a Section 504 Coordinator. </a:t>
            </a:r>
          </a:p>
          <a:p>
            <a:r>
              <a:rPr lang="en-US" dirty="0" smtClean="0"/>
              <a:t>Requires Section 504 Self Evaluations and Transition Plans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Civil Rights Laws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Many states have enacted additional protected </a:t>
            </a:r>
            <a:r>
              <a:rPr lang="fr-FR" dirty="0" smtClean="0"/>
              <a:t>classes (i.e., Sexual Orientation, Marital Status, etc.)</a:t>
            </a:r>
          </a:p>
          <a:p>
            <a:r>
              <a:rPr lang="en-US" dirty="0" smtClean="0"/>
              <a:t> When there is a conflict between federal and state civil rights laws, the regulation that is “the most stringently protective of the protective class” will apply.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1828801"/>
            <a:ext cx="7772400" cy="2286000"/>
          </a:xfrm>
        </p:spPr>
        <p:txBody>
          <a:bodyPr>
            <a:normAutofit/>
          </a:bodyPr>
          <a:lstStyle/>
          <a:p>
            <a:r>
              <a:rPr lang="en-US" dirty="0" smtClean="0"/>
              <a:t>Reasonable Accommodation/Modification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22313" y="3581400"/>
            <a:ext cx="7772400" cy="17526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Establishing Policy is Key</a:t>
            </a:r>
            <a:endParaRPr lang="en-US" sz="4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 Cautionary Tale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 anchor="ctr"/>
          <a:lstStyle/>
          <a:p>
            <a:r>
              <a:rPr lang="en-US" dirty="0" smtClean="0"/>
              <a:t>Resident sought unit transfer as reasonable accommodation for disability</a:t>
            </a:r>
          </a:p>
          <a:p>
            <a:r>
              <a:rPr lang="en-US" dirty="0" smtClean="0"/>
              <a:t> Request was denied resulting in injury to resident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071732"/>
            <a:ext cx="4038600" cy="3582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Terms of Settlement: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 Pay resident $22,500</a:t>
            </a:r>
          </a:p>
          <a:p>
            <a:r>
              <a:rPr lang="en-US" dirty="0" smtClean="0"/>
              <a:t>Revise policies and designate a Section 504 Coordinator</a:t>
            </a:r>
          </a:p>
          <a:p>
            <a:r>
              <a:rPr lang="en-US" dirty="0" smtClean="0"/>
              <a:t>Redesign an accessible unit on an accessible route with accessible parking to meet UFAS requirements</a:t>
            </a:r>
          </a:p>
          <a:p>
            <a:r>
              <a:rPr lang="en-US" dirty="0" smtClean="0"/>
              <a:t>Alter seven designated accessible parking spaces</a:t>
            </a:r>
          </a:p>
          <a:p>
            <a:r>
              <a:rPr lang="en-US" dirty="0" smtClean="0"/>
              <a:t> Owner, managing agent and staff to attend FHA and Section 504 training.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Reasonable </a:t>
            </a:r>
            <a:r>
              <a:rPr lang="en-US" b="1" dirty="0" smtClean="0">
                <a:solidFill>
                  <a:srgbClr val="0070C0"/>
                </a:solidFill>
              </a:rPr>
              <a:t>Accommodations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>
              <a:buNone/>
            </a:pPr>
            <a:r>
              <a:rPr lang="en-US" dirty="0" smtClean="0"/>
              <a:t>“It is unlawful for any person to refuse to make a reasonable accommodation in rules, policies, practices, or services, when such accommodations may be necessary to use and enjoy a dwelling unit, including public and common use areas” (24 CFR 100.204(a))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Reasonable </a:t>
            </a:r>
            <a:r>
              <a:rPr lang="en-US" b="1" dirty="0" smtClean="0">
                <a:solidFill>
                  <a:srgbClr val="FF0000"/>
                </a:solidFill>
              </a:rPr>
              <a:t>Modifications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>
              <a:buNone/>
            </a:pPr>
            <a:r>
              <a:rPr lang="en-US" dirty="0" smtClean="0"/>
              <a:t>“It is unlawful for any person to refuse to permit, at the expense of a handicapped person, reasonable modifications of an existing premises if the  proposed modifications are necessary to afford the handicapped person full enjoyment of the premises of a dwelling” (24 CFR 100.203(a))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Why Have a Policy?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Helps individuals with disabilities in making requests</a:t>
            </a:r>
          </a:p>
          <a:p>
            <a:r>
              <a:rPr lang="en-US" dirty="0" smtClean="0"/>
              <a:t> Help you assess requests in a uniform manner</a:t>
            </a:r>
          </a:p>
          <a:p>
            <a:r>
              <a:rPr lang="en-US" dirty="0" smtClean="0"/>
              <a:t>Provides record to show that requests receive proper consideration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Reasonable Accommodation/Modification Policies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 lnSpcReduction="10000"/>
          </a:bodyPr>
          <a:lstStyle/>
          <a:p>
            <a:r>
              <a:rPr lang="en-US" dirty="0" smtClean="0"/>
              <a:t>HUD </a:t>
            </a:r>
            <a:r>
              <a:rPr lang="en-US" b="1" dirty="0" smtClean="0"/>
              <a:t>strongly</a:t>
            </a:r>
            <a:r>
              <a:rPr lang="en-US" dirty="0" smtClean="0"/>
              <a:t> recommends</a:t>
            </a:r>
          </a:p>
          <a:p>
            <a:r>
              <a:rPr lang="en-US" dirty="0" smtClean="0"/>
              <a:t>Dangers associated with accommodating all requests</a:t>
            </a:r>
          </a:p>
          <a:p>
            <a:r>
              <a:rPr lang="en-US" dirty="0" smtClean="0"/>
              <a:t>Absence of policy can equate to having no basis for denying requests</a:t>
            </a:r>
          </a:p>
          <a:p>
            <a:r>
              <a:rPr lang="en-US" dirty="0" smtClean="0"/>
              <a:t>Should contain 3 main components: </a:t>
            </a:r>
          </a:p>
          <a:p>
            <a:pPr lvl="1"/>
            <a:r>
              <a:rPr lang="en-US" dirty="0" smtClean="0"/>
              <a:t>Mission Statement</a:t>
            </a:r>
          </a:p>
          <a:p>
            <a:pPr lvl="1"/>
            <a:r>
              <a:rPr lang="en-US" dirty="0" smtClean="0"/>
              <a:t>Definitions</a:t>
            </a:r>
          </a:p>
          <a:p>
            <a:pPr lvl="1"/>
            <a:r>
              <a:rPr lang="en-US" dirty="0" smtClean="0"/>
              <a:t>Process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Overview: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sz="4000" dirty="0" smtClean="0"/>
              <a:t> </a:t>
            </a:r>
            <a:r>
              <a:rPr lang="en-US" sz="4400" dirty="0" smtClean="0"/>
              <a:t>LIHTC Basics</a:t>
            </a:r>
          </a:p>
          <a:p>
            <a:pPr lvl="1"/>
            <a:r>
              <a:rPr lang="en-US" sz="3600" dirty="0" smtClean="0"/>
              <a:t>Applicable Fair Housing Laws</a:t>
            </a:r>
          </a:p>
          <a:p>
            <a:r>
              <a:rPr lang="en-US" sz="4400" dirty="0" smtClean="0"/>
              <a:t> Reasonable Accommodation/Modification</a:t>
            </a:r>
          </a:p>
          <a:p>
            <a:pPr lvl="1"/>
            <a:r>
              <a:rPr lang="en-US" sz="3600" dirty="0" smtClean="0"/>
              <a:t>Policy Guidelines</a:t>
            </a:r>
            <a:endParaRPr lang="en-US" sz="3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Boundaries to keep in mind: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828800"/>
            <a:ext cx="8558531" cy="3150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conclusion:</a:t>
            </a:r>
            <a:endParaRPr lang="en-US" dirty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057400"/>
            <a:ext cx="8544197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Questions?</a:t>
            </a:r>
            <a:endParaRPr lang="en-US" sz="4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3787775"/>
          </a:xfrm>
        </p:spPr>
        <p:txBody>
          <a:bodyPr/>
          <a:lstStyle/>
          <a:p>
            <a:r>
              <a:rPr lang="en-US" dirty="0" smtClean="0"/>
              <a:t>LIHTC Basics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Knowing Which Regulations Apply is Key</a:t>
            </a:r>
            <a:endParaRPr lang="en-US" sz="4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</a:t>
            </a:r>
            <a:r>
              <a:rPr lang="en-US" sz="3600" dirty="0" smtClean="0"/>
              <a:t>: </a:t>
            </a:r>
            <a:r>
              <a:rPr lang="en-US" sz="3600" b="1" dirty="0" smtClean="0"/>
              <a:t>Which Fair Housing Laws are applicable to</a:t>
            </a:r>
            <a:br>
              <a:rPr lang="en-US" sz="3600" b="1" dirty="0" smtClean="0"/>
            </a:br>
            <a:r>
              <a:rPr lang="en-US" sz="3600" b="1" dirty="0" smtClean="0"/>
              <a:t>Low–Income Housing Tax Credit Properties?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4000" dirty="0" smtClean="0"/>
              <a:t>A: </a:t>
            </a:r>
          </a:p>
          <a:p>
            <a:pPr>
              <a:buNone/>
            </a:pPr>
            <a:r>
              <a:rPr lang="en-US" dirty="0" smtClean="0"/>
              <a:t>A. Fair Housing Act as amended in 1988 (CFR Part 8)</a:t>
            </a:r>
          </a:p>
          <a:p>
            <a:pPr>
              <a:buNone/>
            </a:pPr>
            <a:r>
              <a:rPr lang="en-US" dirty="0" smtClean="0"/>
              <a:t>B. Americans with Disabilities Act</a:t>
            </a:r>
          </a:p>
          <a:p>
            <a:pPr>
              <a:buNone/>
            </a:pPr>
            <a:r>
              <a:rPr lang="en-US" dirty="0" smtClean="0"/>
              <a:t>C. Section 504 of the Rehabilitation Act of 1973 (CFR Part 100 et seq)</a:t>
            </a:r>
          </a:p>
          <a:p>
            <a:pPr>
              <a:buNone/>
            </a:pPr>
            <a:r>
              <a:rPr lang="en-US" dirty="0" smtClean="0"/>
              <a:t>D. All of the above</a:t>
            </a:r>
          </a:p>
          <a:p>
            <a:pPr>
              <a:buNone/>
            </a:pPr>
            <a:r>
              <a:rPr lang="en-US" dirty="0" smtClean="0"/>
              <a:t>E. None of the above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Q</a:t>
            </a:r>
            <a:r>
              <a:rPr lang="en-US" sz="3600" dirty="0" smtClean="0"/>
              <a:t>: </a:t>
            </a:r>
            <a:r>
              <a:rPr lang="en-US" sz="3600" b="1" dirty="0" smtClean="0"/>
              <a:t>Which Fair Housing Laws are applicable to</a:t>
            </a:r>
            <a:br>
              <a:rPr lang="en-US" sz="3600" b="1" dirty="0" smtClean="0"/>
            </a:br>
            <a:r>
              <a:rPr lang="en-US" sz="3600" b="1" dirty="0" smtClean="0"/>
              <a:t>Low–Income Housing Tax Credit Properties?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4000" dirty="0" smtClean="0">
                <a:latin typeface="+mj-lt"/>
              </a:rPr>
              <a:t>A: </a:t>
            </a:r>
          </a:p>
          <a:p>
            <a:pPr>
              <a:buNone/>
            </a:pPr>
            <a:r>
              <a:rPr lang="en-US" dirty="0" smtClean="0"/>
              <a:t>A. Fair Housing Act as amended in 1988 (CFR Part 8)</a:t>
            </a:r>
          </a:p>
          <a:p>
            <a:pPr>
              <a:buNone/>
            </a:pPr>
            <a:r>
              <a:rPr lang="en-US" dirty="0" smtClean="0"/>
              <a:t>B. Americans with Disabilities Act</a:t>
            </a:r>
          </a:p>
          <a:p>
            <a:pPr>
              <a:buNone/>
            </a:pPr>
            <a:r>
              <a:rPr lang="en-US" dirty="0" smtClean="0"/>
              <a:t>C. Section 504 of the Rehabilitation Act of 1973 (CFR Part 100 et seq)</a:t>
            </a:r>
          </a:p>
          <a:p>
            <a:pPr>
              <a:buNone/>
            </a:pPr>
            <a:r>
              <a:rPr lang="en-US" dirty="0" smtClean="0"/>
              <a:t>D. All of the above</a:t>
            </a:r>
          </a:p>
          <a:p>
            <a:pPr>
              <a:buNone/>
            </a:pPr>
            <a:r>
              <a:rPr lang="en-US" dirty="0" smtClean="0"/>
              <a:t>E. None of the above</a:t>
            </a:r>
          </a:p>
          <a:p>
            <a:endParaRPr lang="en-US" dirty="0"/>
          </a:p>
        </p:txBody>
      </p:sp>
      <p:sp>
        <p:nvSpPr>
          <p:cNvPr id="5" name="Flowchart: Connector 4"/>
          <p:cNvSpPr/>
          <p:nvPr/>
        </p:nvSpPr>
        <p:spPr>
          <a:xfrm>
            <a:off x="457200" y="2362200"/>
            <a:ext cx="457200" cy="457200"/>
          </a:xfrm>
          <a:prstGeom prst="flowChartConnector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lowchart: Connector 6"/>
          <p:cNvSpPr/>
          <p:nvPr/>
        </p:nvSpPr>
        <p:spPr>
          <a:xfrm>
            <a:off x="457200" y="3276600"/>
            <a:ext cx="457200" cy="457200"/>
          </a:xfrm>
          <a:prstGeom prst="flowChartConnector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Q: </a:t>
            </a:r>
            <a:r>
              <a:rPr lang="en-US" sz="3200" b="1" dirty="0" smtClean="0"/>
              <a:t>Which Fair Housing Laws are applicable to</a:t>
            </a:r>
            <a:br>
              <a:rPr lang="en-US" sz="3200" b="1" dirty="0" smtClean="0"/>
            </a:br>
            <a:r>
              <a:rPr lang="en-US" sz="3200" b="1" dirty="0" smtClean="0"/>
              <a:t>Low–Income Housing Tax Credit Properties</a:t>
            </a:r>
            <a:br>
              <a:rPr lang="en-US" sz="3200" b="1" dirty="0" smtClean="0"/>
            </a:br>
            <a:r>
              <a:rPr lang="en-US" sz="3200" b="1" dirty="0" smtClean="0"/>
              <a:t>with additional federal assistance?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4000" dirty="0" smtClean="0"/>
              <a:t>A: </a:t>
            </a:r>
          </a:p>
          <a:p>
            <a:pPr>
              <a:buNone/>
            </a:pPr>
            <a:r>
              <a:rPr lang="en-US" dirty="0" smtClean="0"/>
              <a:t>A. Fair Housing Act as amended in 1988 (24 CFR Part 8)</a:t>
            </a:r>
          </a:p>
          <a:p>
            <a:pPr>
              <a:buNone/>
            </a:pPr>
            <a:r>
              <a:rPr lang="en-US" dirty="0" smtClean="0"/>
              <a:t>B. Americans with Disabilities Act</a:t>
            </a:r>
          </a:p>
          <a:p>
            <a:pPr>
              <a:buNone/>
            </a:pPr>
            <a:r>
              <a:rPr lang="en-US" dirty="0" smtClean="0"/>
              <a:t>C. Section 504 of the Rehabilitation Act of 1973 (24 CFR Part 100 et seq)</a:t>
            </a:r>
          </a:p>
          <a:p>
            <a:pPr>
              <a:buNone/>
            </a:pPr>
            <a:r>
              <a:rPr lang="en-US" dirty="0" smtClean="0"/>
              <a:t>D. All of the above</a:t>
            </a:r>
          </a:p>
          <a:p>
            <a:pPr>
              <a:buNone/>
            </a:pPr>
            <a:r>
              <a:rPr lang="en-US" dirty="0" smtClean="0"/>
              <a:t>E. None of the above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Q: </a:t>
            </a:r>
            <a:r>
              <a:rPr lang="en-US" sz="3600" b="1" dirty="0" smtClean="0"/>
              <a:t>Which Fair Housing Laws are applicable to</a:t>
            </a:r>
            <a:br>
              <a:rPr lang="en-US" sz="3600" b="1" dirty="0" smtClean="0"/>
            </a:br>
            <a:r>
              <a:rPr lang="en-US" sz="3600" b="1" dirty="0" smtClean="0"/>
              <a:t>Low–Income Housing Tax Credit Properties</a:t>
            </a:r>
            <a:br>
              <a:rPr lang="en-US" sz="3600" b="1" dirty="0" smtClean="0"/>
            </a:br>
            <a:r>
              <a:rPr lang="en-US" sz="3600" b="1" dirty="0" smtClean="0"/>
              <a:t>with additional federal assistance</a:t>
            </a:r>
            <a:r>
              <a:rPr lang="en-US" b="1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4000" dirty="0" smtClean="0">
                <a:latin typeface="+mj-lt"/>
              </a:rPr>
              <a:t>A: </a:t>
            </a:r>
          </a:p>
          <a:p>
            <a:pPr>
              <a:buNone/>
            </a:pPr>
            <a:r>
              <a:rPr lang="en-US" dirty="0" smtClean="0"/>
              <a:t>A. Fair Housing Act as amended in 1988 (24 CFR Part 8)</a:t>
            </a:r>
          </a:p>
          <a:p>
            <a:pPr>
              <a:buNone/>
            </a:pPr>
            <a:r>
              <a:rPr lang="en-US" dirty="0" smtClean="0"/>
              <a:t>B. Americans with Disabilities Act</a:t>
            </a:r>
          </a:p>
          <a:p>
            <a:pPr>
              <a:buNone/>
            </a:pPr>
            <a:r>
              <a:rPr lang="en-US" dirty="0" smtClean="0"/>
              <a:t>C. Section 504 of the Rehabilitation Act of 1973 (24 CFR Part 100 et seq)</a:t>
            </a:r>
          </a:p>
          <a:p>
            <a:pPr>
              <a:buNone/>
            </a:pPr>
            <a:r>
              <a:rPr lang="en-US" dirty="0" smtClean="0"/>
              <a:t>D. All of the above</a:t>
            </a:r>
          </a:p>
          <a:p>
            <a:pPr>
              <a:buNone/>
            </a:pPr>
            <a:r>
              <a:rPr lang="en-US" dirty="0" smtClean="0"/>
              <a:t>E. None of the above</a:t>
            </a:r>
            <a:endParaRPr lang="en-US" dirty="0"/>
          </a:p>
        </p:txBody>
      </p:sp>
      <p:sp>
        <p:nvSpPr>
          <p:cNvPr id="4" name="Flowchart: Connector 3"/>
          <p:cNvSpPr/>
          <p:nvPr/>
        </p:nvSpPr>
        <p:spPr>
          <a:xfrm>
            <a:off x="457200" y="4800600"/>
            <a:ext cx="457200" cy="457200"/>
          </a:xfrm>
          <a:prstGeom prst="flowChartConnector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Fair Housing Act At‐a‐Glance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Applicable whether or not the housing is provided through a federal program</a:t>
            </a:r>
          </a:p>
          <a:p>
            <a:r>
              <a:rPr lang="en-US" dirty="0" smtClean="0"/>
              <a:t>Seven protected classes</a:t>
            </a:r>
          </a:p>
          <a:p>
            <a:r>
              <a:rPr lang="en-US" dirty="0" smtClean="0"/>
              <a:t> Exemption from Familial Status requirement for</a:t>
            </a:r>
          </a:p>
          <a:p>
            <a:pPr>
              <a:buNone/>
            </a:pPr>
            <a:r>
              <a:rPr lang="en-US" dirty="0" smtClean="0"/>
              <a:t>	“housing for older persons 55 years of age and</a:t>
            </a:r>
          </a:p>
          <a:p>
            <a:pPr>
              <a:buNone/>
            </a:pPr>
            <a:r>
              <a:rPr lang="en-US" dirty="0" smtClean="0"/>
              <a:t>	  older”</a:t>
            </a:r>
          </a:p>
          <a:p>
            <a:r>
              <a:rPr lang="en-US" dirty="0" smtClean="0"/>
              <a:t> Reasonable Accommodation/Modification are key issues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Seven Protected Classes + 1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dirty="0" smtClean="0"/>
              <a:t>Race</a:t>
            </a:r>
          </a:p>
          <a:p>
            <a:r>
              <a:rPr lang="en-US" dirty="0" smtClean="0"/>
              <a:t>Color</a:t>
            </a:r>
          </a:p>
          <a:p>
            <a:r>
              <a:rPr lang="en-US" dirty="0" smtClean="0"/>
              <a:t>Religion</a:t>
            </a:r>
          </a:p>
          <a:p>
            <a:r>
              <a:rPr lang="en-US" dirty="0" smtClean="0"/>
              <a:t>Sex</a:t>
            </a:r>
          </a:p>
          <a:p>
            <a:r>
              <a:rPr lang="en-US" dirty="0" smtClean="0"/>
              <a:t>National Origin</a:t>
            </a:r>
          </a:p>
          <a:p>
            <a:r>
              <a:rPr lang="en-US" dirty="0" smtClean="0"/>
              <a:t>Disability</a:t>
            </a:r>
          </a:p>
          <a:p>
            <a:r>
              <a:rPr lang="en-US" dirty="0" smtClean="0"/>
              <a:t>Family Status</a:t>
            </a:r>
          </a:p>
          <a:p>
            <a:r>
              <a:rPr lang="en-US" dirty="0" smtClean="0"/>
              <a:t>Nevada:	Transgender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ir Housing in Focus LIHTC Basics and Resonable Accomodations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5A2690A-D10B-404F-9DBF-D5D4859F1E5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Fair Housing in Focus LIHTC Basics and Resonable Accomodations</Template>
  <TotalTime>8</TotalTime>
  <Words>684</Words>
  <Application>Microsoft Office PowerPoint</Application>
  <PresentationFormat>On-screen Show (4:3)</PresentationFormat>
  <Paragraphs>96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Fair Housing in Focus LIHTC Basics and Resonable Accomodations</vt:lpstr>
      <vt:lpstr>Fair Housing in Focus LIHTC Basics &amp; Reasonable Accommodations</vt:lpstr>
      <vt:lpstr>Overview:</vt:lpstr>
      <vt:lpstr>LIHTC Basics</vt:lpstr>
      <vt:lpstr>Q: Which Fair Housing Laws are applicable to Low–Income Housing Tax Credit Properties?</vt:lpstr>
      <vt:lpstr>Q: Which Fair Housing Laws are applicable to Low–Income Housing Tax Credit Properties?</vt:lpstr>
      <vt:lpstr>Q: Which Fair Housing Laws are applicable to Low–Income Housing Tax Credit Properties with additional federal assistance?</vt:lpstr>
      <vt:lpstr>Q: Which Fair Housing Laws are applicable to Low–Income Housing Tax Credit Properties with additional federal assistance?</vt:lpstr>
      <vt:lpstr>Fair Housing Act At‐a‐Glance</vt:lpstr>
      <vt:lpstr>Seven Protected Classes + 1</vt:lpstr>
      <vt:lpstr>ADA At‐a‐Glance</vt:lpstr>
      <vt:lpstr>Section 504 At‐a‐Glance</vt:lpstr>
      <vt:lpstr>Other Civil Rights Laws</vt:lpstr>
      <vt:lpstr>Reasonable Accommodation/Modification </vt:lpstr>
      <vt:lpstr>A Cautionary Tale</vt:lpstr>
      <vt:lpstr>Terms of Settlement:</vt:lpstr>
      <vt:lpstr>Reasonable Accommodations</vt:lpstr>
      <vt:lpstr>Reasonable Modifications</vt:lpstr>
      <vt:lpstr>Why Have a Policy?</vt:lpstr>
      <vt:lpstr>Reasonable Accommodation/Modification Policies</vt:lpstr>
      <vt:lpstr>Boundaries to keep in mind:</vt:lpstr>
      <vt:lpstr>In conclusion: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Fair Housing in Focus LIHTC Basics &amp; Reasonable Accommodations</dc:title>
  <dc:creator>Weather</dc:creator>
  <cp:lastModifiedBy>Ann Hawkins</cp:lastModifiedBy>
  <cp:revision>3</cp:revision>
  <cp:lastPrinted>2015-09-21T16:56:41Z</cp:lastPrinted>
  <dcterms:created xsi:type="dcterms:W3CDTF">2012-09-19T21:25:45Z</dcterms:created>
  <dcterms:modified xsi:type="dcterms:W3CDTF">2015-09-21T16:56:58Z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TC103508149990</vt:lpwstr>
  </property>
</Properties>
</file>