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notesMasterIdLst>
    <p:notesMasterId r:id="rId66"/>
  </p:notesMasterIdLst>
  <p:handoutMasterIdLst>
    <p:handoutMasterId r:id="rId67"/>
  </p:handoutMasterIdLst>
  <p:sldIdLst>
    <p:sldId id="256" r:id="rId2"/>
    <p:sldId id="257" r:id="rId3"/>
    <p:sldId id="285" r:id="rId4"/>
    <p:sldId id="278" r:id="rId5"/>
    <p:sldId id="283" r:id="rId6"/>
    <p:sldId id="356" r:id="rId7"/>
    <p:sldId id="259" r:id="rId8"/>
    <p:sldId id="260" r:id="rId9"/>
    <p:sldId id="261" r:id="rId10"/>
    <p:sldId id="258" r:id="rId11"/>
    <p:sldId id="284" r:id="rId12"/>
    <p:sldId id="326" r:id="rId13"/>
    <p:sldId id="327" r:id="rId14"/>
    <p:sldId id="330" r:id="rId15"/>
    <p:sldId id="357" r:id="rId16"/>
    <p:sldId id="328" r:id="rId17"/>
    <p:sldId id="270" r:id="rId18"/>
    <p:sldId id="332" r:id="rId19"/>
    <p:sldId id="333" r:id="rId20"/>
    <p:sldId id="334" r:id="rId21"/>
    <p:sldId id="337" r:id="rId22"/>
    <p:sldId id="336" r:id="rId23"/>
    <p:sldId id="271" r:id="rId24"/>
    <p:sldId id="272" r:id="rId25"/>
    <p:sldId id="339" r:id="rId26"/>
    <p:sldId id="345" r:id="rId27"/>
    <p:sldId id="273" r:id="rId28"/>
    <p:sldId id="294" r:id="rId29"/>
    <p:sldId id="286" r:id="rId30"/>
    <p:sldId id="277" r:id="rId31"/>
    <p:sldId id="287" r:id="rId32"/>
    <p:sldId id="295" r:id="rId33"/>
    <p:sldId id="346" r:id="rId34"/>
    <p:sldId id="289" r:id="rId35"/>
    <p:sldId id="290" r:id="rId36"/>
    <p:sldId id="301" r:id="rId37"/>
    <p:sldId id="291" r:id="rId38"/>
    <p:sldId id="296" r:id="rId39"/>
    <p:sldId id="298" r:id="rId40"/>
    <p:sldId id="297" r:id="rId41"/>
    <p:sldId id="300" r:id="rId42"/>
    <p:sldId id="347" r:id="rId43"/>
    <p:sldId id="348" r:id="rId44"/>
    <p:sldId id="349" r:id="rId45"/>
    <p:sldId id="262" r:id="rId46"/>
    <p:sldId id="350" r:id="rId47"/>
    <p:sldId id="265" r:id="rId48"/>
    <p:sldId id="263" r:id="rId49"/>
    <p:sldId id="267" r:id="rId50"/>
    <p:sldId id="268" r:id="rId51"/>
    <p:sldId id="269" r:id="rId52"/>
    <p:sldId id="352" r:id="rId53"/>
    <p:sldId id="302" r:id="rId54"/>
    <p:sldId id="305" r:id="rId55"/>
    <p:sldId id="307" r:id="rId56"/>
    <p:sldId id="309" r:id="rId57"/>
    <p:sldId id="310" r:id="rId58"/>
    <p:sldId id="311" r:id="rId59"/>
    <p:sldId id="316" r:id="rId60"/>
    <p:sldId id="317" r:id="rId61"/>
    <p:sldId id="321" r:id="rId62"/>
    <p:sldId id="324" r:id="rId63"/>
    <p:sldId id="351" r:id="rId64"/>
    <p:sldId id="35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672943-3984-402E-8779-3322D4BF3B82}" type="datetimeFigureOut">
              <a:rPr lang="en-US" smtClean="0"/>
              <a:t>8/18/2014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copyright Salter Ltd. 2014 - all rights reserved</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61A161-0200-4730-9494-84DA7EEB6834}" type="slidenum">
              <a:rPr lang="en-US" smtClean="0"/>
              <a:t>‹#›</a:t>
            </a:fld>
            <a:endParaRPr lang="en-US"/>
          </a:p>
        </p:txBody>
      </p:sp>
    </p:spTree>
    <p:extLst>
      <p:ext uri="{BB962C8B-B14F-4D97-AF65-F5344CB8AC3E}">
        <p14:creationId xmlns:p14="http://schemas.microsoft.com/office/powerpoint/2010/main" val="414310989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A46A-9AEA-4713-B5F2-09042FD4613E}" type="datetimeFigureOut">
              <a:rPr lang="en-US" smtClean="0"/>
              <a:t>8/18/2014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copyright Salter Ltd. 2014 - all rights reserved</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B951-39E8-4333-AAFC-B9197EDEF4F9}" type="slidenum">
              <a:rPr lang="en-US" smtClean="0"/>
              <a:t>‹#›</a:t>
            </a:fld>
            <a:endParaRPr lang="en-US"/>
          </a:p>
        </p:txBody>
      </p:sp>
    </p:spTree>
    <p:extLst>
      <p:ext uri="{BB962C8B-B14F-4D97-AF65-F5344CB8AC3E}">
        <p14:creationId xmlns:p14="http://schemas.microsoft.com/office/powerpoint/2010/main" val="154528985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Salter Ltd. 2014 - all rights reserved</a:t>
            </a:r>
            <a:endParaRPr lang="en-US"/>
          </a:p>
        </p:txBody>
      </p:sp>
    </p:spTree>
    <p:extLst>
      <p:ext uri="{BB962C8B-B14F-4D97-AF65-F5344CB8AC3E}">
        <p14:creationId xmlns:p14="http://schemas.microsoft.com/office/powerpoint/2010/main" val="193496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22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36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86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311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237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767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03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82644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79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65789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3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8775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84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81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914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2834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01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8/18/2014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39423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hodges@saltersvc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6649" y="132523"/>
            <a:ext cx="6556373" cy="5592416"/>
          </a:xfrm>
        </p:spPr>
        <p:txBody>
          <a:bodyPr>
            <a:normAutofit fontScale="90000"/>
          </a:bodyPr>
          <a:lstStyle/>
          <a:p>
            <a:r>
              <a:rPr lang="en-US" sz="8000" b="1" dirty="0" smtClean="0"/>
              <a:t>2014 NEVADA </a:t>
            </a:r>
            <a:br>
              <a:rPr lang="en-US" sz="8000" b="1" dirty="0" smtClean="0"/>
            </a:br>
            <a:r>
              <a:rPr lang="en-US" sz="8000" b="1" dirty="0" smtClean="0"/>
              <a:t>LIHTC TRAINING</a:t>
            </a:r>
            <a:br>
              <a:rPr lang="en-US" sz="8000" b="1" dirty="0" smtClean="0"/>
            </a:br>
            <a:r>
              <a:rPr lang="en-US" sz="4000" b="1" dirty="0" smtClean="0"/>
              <a:t>Presented by Beth Hodges – Salter Ltd.</a:t>
            </a:r>
            <a:br>
              <a:rPr lang="en-US" sz="4000" b="1" dirty="0" smtClean="0"/>
            </a:br>
            <a:r>
              <a:rPr lang="en-US" sz="2000" b="1" dirty="0" smtClean="0">
                <a:latin typeface="Arial" panose="020B0604020202020204" pitchFamily="34" charset="0"/>
                <a:cs typeface="Arial" panose="020B0604020202020204" pitchFamily="34" charset="0"/>
              </a:rPr>
              <a:t>2973 Cleveland Rd. Wooster, OH  44691</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330-345-7077  </a:t>
            </a:r>
            <a:r>
              <a:rPr lang="en-US" sz="2000" b="1" dirty="0" smtClean="0">
                <a:latin typeface="Arial" panose="020B0604020202020204" pitchFamily="34" charset="0"/>
                <a:cs typeface="Arial" panose="020B0604020202020204" pitchFamily="34" charset="0"/>
                <a:hlinkClick r:id="rId3"/>
              </a:rPr>
              <a:t>bhodges@saltersvcs.com</a:t>
            </a:r>
            <a:r>
              <a:rPr lang="en-US" sz="2000" b="1" dirty="0" smtClean="0">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www.saltersvcs.com</a:t>
            </a:r>
            <a:r>
              <a:rPr lang="en-US" sz="3600" b="1" dirty="0" smtClean="0">
                <a:solidFill>
                  <a:srgbClr val="0070C0"/>
                </a:solidFill>
              </a:rPr>
              <a:t>  </a:t>
            </a:r>
            <a:endParaRPr lang="en-US" sz="8000" b="1" dirty="0">
              <a:solidFill>
                <a:srgbClr val="0070C0"/>
              </a:solidFill>
            </a:endParaRPr>
          </a:p>
        </p:txBody>
      </p:sp>
      <p:sp>
        <p:nvSpPr>
          <p:cNvPr id="3" name="Subtitle 2"/>
          <p:cNvSpPr>
            <a:spLocks noGrp="1"/>
          </p:cNvSpPr>
          <p:nvPr>
            <p:ph type="subTitle" idx="1"/>
          </p:nvPr>
        </p:nvSpPr>
        <p:spPr>
          <a:xfrm>
            <a:off x="3320555" y="8735730"/>
            <a:ext cx="13676206" cy="2188279"/>
          </a:xfrm>
        </p:spPr>
        <p:txBody>
          <a:bodyPr/>
          <a:lstStyle/>
          <a:p>
            <a:r>
              <a:rPr lang="en-US" i="1" dirty="0" smtClean="0"/>
              <a:t>Presented by Beth L. Hodges; Salter Ltd.</a:t>
            </a:r>
            <a:endParaRPr lang="en-US" i="1" dirty="0"/>
          </a:p>
        </p:txBody>
      </p:sp>
      <p:pic>
        <p:nvPicPr>
          <p:cNvPr id="2050" name="Picture 2" descr="http://www.americathebeautiful.com/Reno%20Nev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66"/>
            <a:ext cx="4791075" cy="39243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las vegas images"/>
          <p:cNvSpPr>
            <a:spLocks noChangeAspect="1" noChangeArrowheads="1"/>
          </p:cNvSpPr>
          <p:nvPr/>
        </p:nvSpPr>
        <p:spPr bwMode="auto">
          <a:xfrm>
            <a:off x="155575" y="-623888"/>
            <a:ext cx="1628775" cy="130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2.gstatic.com/images?q=tbn:ANd9GcTiBZm3pcAb85cRB9a92sqLMpKFNI4mLO4L8Pn_wc9wztuz8G3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711389"/>
            <a:ext cx="4791074" cy="314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13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85423"/>
          </a:xfrm>
        </p:spPr>
        <p:txBody>
          <a:bodyPr>
            <a:normAutofit/>
          </a:bodyPr>
          <a:lstStyle/>
          <a:p>
            <a:r>
              <a:rPr lang="en-US" sz="4400" b="1" dirty="0" smtClean="0"/>
              <a:t>OLD “FAVORITE” TOPICS</a:t>
            </a:r>
            <a:endParaRPr lang="en-US" sz="4400" b="1" dirty="0"/>
          </a:p>
        </p:txBody>
      </p:sp>
      <p:sp>
        <p:nvSpPr>
          <p:cNvPr id="3" name="Content Placeholder 2"/>
          <p:cNvSpPr>
            <a:spLocks noGrp="1"/>
          </p:cNvSpPr>
          <p:nvPr>
            <p:ph idx="1"/>
          </p:nvPr>
        </p:nvSpPr>
        <p:spPr>
          <a:xfrm>
            <a:off x="1484310" y="1571224"/>
            <a:ext cx="10018713" cy="4687336"/>
          </a:xfrm>
        </p:spPr>
        <p:txBody>
          <a:bodyPr>
            <a:normAutofit/>
          </a:bodyPr>
          <a:lstStyle/>
          <a:p>
            <a:r>
              <a:rPr lang="en-US" sz="2800" b="1" dirty="0" smtClean="0"/>
              <a:t>Income and Asset Calculations</a:t>
            </a:r>
          </a:p>
          <a:p>
            <a:r>
              <a:rPr lang="en-US" sz="2800" b="1" dirty="0"/>
              <a:t>Children in household - - custody vs. familial status</a:t>
            </a:r>
          </a:p>
          <a:p>
            <a:r>
              <a:rPr lang="en-US" sz="2800" b="1" dirty="0" smtClean="0"/>
              <a:t>Anticipating </a:t>
            </a:r>
            <a:r>
              <a:rPr lang="en-US" sz="2800" b="1" dirty="0"/>
              <a:t>income</a:t>
            </a:r>
          </a:p>
          <a:p>
            <a:r>
              <a:rPr lang="en-US" sz="2800" b="1" dirty="0" smtClean="0"/>
              <a:t>Student Issue</a:t>
            </a:r>
          </a:p>
          <a:p>
            <a:r>
              <a:rPr lang="en-US" sz="2800" b="1" dirty="0" smtClean="0"/>
              <a:t>REASONABLE PERSON STANDARD</a:t>
            </a:r>
          </a:p>
          <a:p>
            <a:r>
              <a:rPr lang="en-US" sz="2800" b="1" dirty="0" smtClean="0"/>
              <a:t>BEST PRACTICES - DUE DILIGENCE</a:t>
            </a:r>
          </a:p>
          <a:p>
            <a:r>
              <a:rPr lang="en-US" sz="2800" b="1" dirty="0" smtClean="0"/>
              <a:t>STATE SPECIFICS</a:t>
            </a:r>
          </a:p>
          <a:p>
            <a:endParaRPr lang="en-US" dirty="0"/>
          </a:p>
        </p:txBody>
      </p:sp>
    </p:spTree>
    <p:extLst>
      <p:ext uri="{BB962C8B-B14F-4D97-AF65-F5344CB8AC3E}">
        <p14:creationId xmlns:p14="http://schemas.microsoft.com/office/powerpoint/2010/main" val="367900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83640"/>
          </a:xfrm>
        </p:spPr>
        <p:txBody>
          <a:bodyPr>
            <a:normAutofit/>
          </a:bodyPr>
          <a:lstStyle/>
          <a:p>
            <a:r>
              <a:rPr lang="en-US" sz="4400" b="1" dirty="0" smtClean="0"/>
              <a:t>APPLICABLE FRACTION / SET-ASIDE</a:t>
            </a:r>
            <a:endParaRPr lang="en-US" sz="4400" b="1" dirty="0"/>
          </a:p>
        </p:txBody>
      </p:sp>
      <p:sp>
        <p:nvSpPr>
          <p:cNvPr id="3" name="Content Placeholder 2"/>
          <p:cNvSpPr>
            <a:spLocks noGrp="1"/>
          </p:cNvSpPr>
          <p:nvPr>
            <p:ph idx="1"/>
          </p:nvPr>
        </p:nvSpPr>
        <p:spPr>
          <a:xfrm>
            <a:off x="1484310" y="1869441"/>
            <a:ext cx="10018713" cy="3921759"/>
          </a:xfrm>
        </p:spPr>
        <p:txBody>
          <a:bodyPr>
            <a:normAutofit lnSpcReduction="10000"/>
          </a:bodyPr>
          <a:lstStyle/>
          <a:p>
            <a:r>
              <a:rPr lang="en-US" sz="4000" b="1" dirty="0" smtClean="0"/>
              <a:t>SET- ASIDE: 20/50   OR  40/60</a:t>
            </a:r>
          </a:p>
          <a:p>
            <a:r>
              <a:rPr lang="en-US" sz="4000" dirty="0" smtClean="0"/>
              <a:t>Applicable Fraction – What percentage of your units need to be rented to a LIH qualified resident?</a:t>
            </a:r>
          </a:p>
          <a:p>
            <a:pPr lvl="1"/>
            <a:r>
              <a:rPr lang="en-US" sz="3600" dirty="0" smtClean="0"/>
              <a:t>Deeper Skewing criteria / Other funding requirements</a:t>
            </a:r>
            <a:endParaRPr lang="en-US" sz="3600" dirty="0"/>
          </a:p>
        </p:txBody>
      </p:sp>
    </p:spTree>
    <p:extLst>
      <p:ext uri="{BB962C8B-B14F-4D97-AF65-F5344CB8AC3E}">
        <p14:creationId xmlns:p14="http://schemas.microsoft.com/office/powerpoint/2010/main" val="318097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02360"/>
          </a:xfrm>
        </p:spPr>
        <p:txBody>
          <a:bodyPr/>
          <a:lstStyle/>
          <a:p>
            <a:r>
              <a:rPr lang="en-US" b="1" dirty="0"/>
              <a:t>APPLICABLE FRACTION / SET-ASIDE</a:t>
            </a:r>
            <a:endParaRPr lang="en-US" dirty="0"/>
          </a:p>
        </p:txBody>
      </p:sp>
      <p:sp>
        <p:nvSpPr>
          <p:cNvPr id="3" name="Content Placeholder 2"/>
          <p:cNvSpPr>
            <a:spLocks noGrp="1"/>
          </p:cNvSpPr>
          <p:nvPr>
            <p:ph idx="1"/>
          </p:nvPr>
        </p:nvSpPr>
        <p:spPr>
          <a:xfrm>
            <a:off x="1484310" y="1788161"/>
            <a:ext cx="10018713" cy="4003039"/>
          </a:xfrm>
        </p:spPr>
        <p:txBody>
          <a:bodyPr/>
          <a:lstStyle/>
          <a:p>
            <a:r>
              <a:rPr lang="en-US" b="1" dirty="0" smtClean="0">
                <a:latin typeface="Arial" panose="020B0604020202020204" pitchFamily="34" charset="0"/>
                <a:cs typeface="Arial" panose="020B0604020202020204" pitchFamily="34" charset="0"/>
              </a:rPr>
              <a:t>NEW TYPICAL PROPERTIES HAVE  100% LIH units: </a:t>
            </a:r>
            <a:r>
              <a:rPr lang="en-US" b="1" i="1" dirty="0" smtClean="0">
                <a:latin typeface="Arial" panose="020B0604020202020204" pitchFamily="34" charset="0"/>
                <a:cs typeface="Arial" panose="020B0604020202020204" pitchFamily="34" charset="0"/>
              </a:rPr>
              <a:t>example</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48 units at 60%</a:t>
            </a:r>
          </a:p>
          <a:p>
            <a:r>
              <a:rPr lang="en-US" b="1" dirty="0" smtClean="0">
                <a:latin typeface="Arial" panose="020B0604020202020204" pitchFamily="34" charset="0"/>
                <a:cs typeface="Arial" panose="020B0604020202020204" pitchFamily="34" charset="0"/>
              </a:rPr>
              <a:t>24 units at 50% </a:t>
            </a:r>
          </a:p>
          <a:p>
            <a:r>
              <a:rPr lang="en-US" b="1" dirty="0" smtClean="0">
                <a:latin typeface="Arial" panose="020B0604020202020204" pitchFamily="34" charset="0"/>
                <a:cs typeface="Arial" panose="020B0604020202020204" pitchFamily="34" charset="0"/>
              </a:rPr>
              <a:t>12 units at 30%</a:t>
            </a:r>
          </a:p>
          <a:p>
            <a:r>
              <a:rPr lang="en-US" b="1" dirty="0" smtClean="0">
                <a:latin typeface="Arial" panose="020B0604020202020204" pitchFamily="34" charset="0"/>
                <a:cs typeface="Arial" panose="020B0604020202020204" pitchFamily="34" charset="0"/>
              </a:rPr>
              <a:t>ALL SET-ASIDES MUST BE SATISFIED AT LEASE UP AND FULFILL “NAU”</a:t>
            </a:r>
          </a:p>
          <a:p>
            <a:r>
              <a:rPr lang="en-US" sz="2800" b="1" dirty="0" smtClean="0">
                <a:latin typeface="Arial" panose="020B0604020202020204" pitchFamily="34" charset="0"/>
                <a:cs typeface="Arial" panose="020B0604020202020204" pitchFamily="34" charset="0"/>
              </a:rPr>
              <a:t>WHAT WOULD BE THE SET-ASIDE FOR THIS PROPERTY?</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77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APPLICABLE FRACTION / SET-ASIDE</a:t>
            </a:r>
            <a:endParaRPr lang="en-US" dirty="0"/>
          </a:p>
        </p:txBody>
      </p:sp>
      <p:sp>
        <p:nvSpPr>
          <p:cNvPr id="3" name="Content Placeholder 2"/>
          <p:cNvSpPr>
            <a:spLocks noGrp="1"/>
          </p:cNvSpPr>
          <p:nvPr>
            <p:ph idx="1"/>
          </p:nvPr>
        </p:nvSpPr>
        <p:spPr/>
        <p:txBody>
          <a:bodyPr/>
          <a:lstStyle/>
          <a:p>
            <a:r>
              <a:rPr lang="en-US" sz="2800" b="1" dirty="0"/>
              <a:t>WHAT WOULD BE THE SET-ASIDE FOR THIS PROPERTY?</a:t>
            </a:r>
          </a:p>
          <a:p>
            <a:endParaRPr lang="en-US" dirty="0" smtClean="0"/>
          </a:p>
          <a:p>
            <a:r>
              <a:rPr lang="en-US" sz="4000" dirty="0" smtClean="0"/>
              <a:t>Reason: </a:t>
            </a:r>
            <a:endParaRPr lang="en-US" sz="4000" dirty="0"/>
          </a:p>
        </p:txBody>
      </p:sp>
    </p:spTree>
    <p:extLst>
      <p:ext uri="{BB962C8B-B14F-4D97-AF65-F5344CB8AC3E}">
        <p14:creationId xmlns:p14="http://schemas.microsoft.com/office/powerpoint/2010/main" val="4089210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46200"/>
          </a:xfrm>
        </p:spPr>
        <p:txBody>
          <a:bodyPr>
            <a:normAutofit/>
          </a:bodyPr>
          <a:lstStyle/>
          <a:p>
            <a:r>
              <a:rPr lang="en-US" sz="4800" b="1" dirty="0" smtClean="0"/>
              <a:t>“NAU”  - Next Available Unit</a:t>
            </a:r>
            <a:endParaRPr lang="en-US" sz="4800" b="1" dirty="0"/>
          </a:p>
        </p:txBody>
      </p:sp>
      <p:sp>
        <p:nvSpPr>
          <p:cNvPr id="3" name="Content Placeholder 2"/>
          <p:cNvSpPr>
            <a:spLocks noGrp="1"/>
          </p:cNvSpPr>
          <p:nvPr>
            <p:ph idx="1"/>
          </p:nvPr>
        </p:nvSpPr>
        <p:spPr>
          <a:xfrm>
            <a:off x="1484310" y="2032001"/>
            <a:ext cx="10018713" cy="3759199"/>
          </a:xfrm>
        </p:spPr>
        <p:txBody>
          <a:bodyPr/>
          <a:lstStyle/>
          <a:p>
            <a:r>
              <a:rPr lang="en-US" dirty="0" smtClean="0"/>
              <a:t>2013 Income Limits 50% :  </a:t>
            </a:r>
            <a:r>
              <a:rPr lang="en-US" dirty="0"/>
              <a:t>2</a:t>
            </a:r>
            <a:r>
              <a:rPr lang="en-US" dirty="0" smtClean="0"/>
              <a:t> person $29,100</a:t>
            </a:r>
          </a:p>
          <a:p>
            <a:r>
              <a:rPr lang="en-US" dirty="0" smtClean="0"/>
              <a:t>                                         60% : 2 person $34,920</a:t>
            </a:r>
            <a:endParaRPr lang="en-US" dirty="0"/>
          </a:p>
          <a:p>
            <a:r>
              <a:rPr lang="en-US" dirty="0" smtClean="0"/>
              <a:t> SCENARIO:  You have leased- up your entire property. Mr./Mrs. Smith income qualified a 50% unit at $28,500 for a 2 BR unit.  </a:t>
            </a:r>
          </a:p>
          <a:p>
            <a:r>
              <a:rPr lang="en-US" dirty="0" smtClean="0"/>
              <a:t>Y2  Mrs. Smith says she has finished school and got a job at the local casino as an accountant. The family income is now at $$54,000.</a:t>
            </a:r>
            <a:endParaRPr lang="en-US" dirty="0"/>
          </a:p>
        </p:txBody>
      </p:sp>
    </p:spTree>
    <p:extLst>
      <p:ext uri="{BB962C8B-B14F-4D97-AF65-F5344CB8AC3E}">
        <p14:creationId xmlns:p14="http://schemas.microsoft.com/office/powerpoint/2010/main" val="2267958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“NAU”  - Next Available Unit</a:t>
            </a:r>
            <a:endParaRPr lang="en-US" dirty="0"/>
          </a:p>
        </p:txBody>
      </p:sp>
      <p:sp>
        <p:nvSpPr>
          <p:cNvPr id="3" name="Content Placeholder 2"/>
          <p:cNvSpPr>
            <a:spLocks noGrp="1"/>
          </p:cNvSpPr>
          <p:nvPr>
            <p:ph idx="1"/>
          </p:nvPr>
        </p:nvSpPr>
        <p:spPr/>
        <p:txBody>
          <a:bodyPr>
            <a:normAutofit/>
          </a:bodyPr>
          <a:lstStyle/>
          <a:p>
            <a:r>
              <a:rPr lang="en-US" sz="3200" b="1" dirty="0" smtClean="0"/>
              <a:t>1. How much income can the Smith’s earn before it triggers “NAU” ?             $________________</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0" y="2092960"/>
            <a:ext cx="4003040" cy="1584960"/>
          </a:xfrm>
          <a:prstGeom prst="rect">
            <a:avLst/>
          </a:prstGeom>
        </p:spPr>
      </p:pic>
    </p:spTree>
    <p:extLst>
      <p:ext uri="{BB962C8B-B14F-4D97-AF65-F5344CB8AC3E}">
        <p14:creationId xmlns:p14="http://schemas.microsoft.com/office/powerpoint/2010/main" val="457434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82040"/>
          </a:xfrm>
        </p:spPr>
        <p:txBody>
          <a:bodyPr/>
          <a:lstStyle/>
          <a:p>
            <a:r>
              <a:rPr lang="en-US" b="1" dirty="0"/>
              <a:t>“NAU”  - Next Available Unit</a:t>
            </a:r>
            <a:endParaRPr lang="en-US" dirty="0"/>
          </a:p>
        </p:txBody>
      </p:sp>
      <p:sp>
        <p:nvSpPr>
          <p:cNvPr id="3" name="Content Placeholder 2"/>
          <p:cNvSpPr>
            <a:spLocks noGrp="1"/>
          </p:cNvSpPr>
          <p:nvPr>
            <p:ph idx="1"/>
          </p:nvPr>
        </p:nvSpPr>
        <p:spPr>
          <a:xfrm>
            <a:off x="1484310" y="1767841"/>
            <a:ext cx="10018713" cy="4023359"/>
          </a:xfrm>
        </p:spPr>
        <p:txBody>
          <a:bodyPr/>
          <a:lstStyle/>
          <a:p>
            <a:r>
              <a:rPr lang="en-US" b="1" dirty="0" smtClean="0"/>
              <a:t>2014     Income </a:t>
            </a:r>
            <a:r>
              <a:rPr lang="en-US" b="1" dirty="0"/>
              <a:t>Limits 50% :  2 person $29,100</a:t>
            </a:r>
          </a:p>
          <a:p>
            <a:pPr marL="0" indent="0">
              <a:buNone/>
            </a:pPr>
            <a:r>
              <a:rPr lang="en-US" b="1" dirty="0" smtClean="0"/>
              <a:t>                                                  </a:t>
            </a:r>
            <a:r>
              <a:rPr lang="en-US" b="1" dirty="0"/>
              <a:t>60% : 2 person $34,920</a:t>
            </a:r>
          </a:p>
          <a:p>
            <a:r>
              <a:rPr lang="en-US" dirty="0" smtClean="0"/>
              <a:t>A 60% unit  2 BR unit is vacant at your property. What is the maximum income you can qualify a 2 person family at?   ________________</a:t>
            </a:r>
          </a:p>
          <a:p>
            <a:pPr>
              <a:buFont typeface="Wingdings" panose="05000000000000000000" pitchFamily="2" charset="2"/>
              <a:buChar char="Ø"/>
            </a:pPr>
            <a:r>
              <a:rPr lang="en-US" dirty="0"/>
              <a:t>A </a:t>
            </a:r>
            <a:r>
              <a:rPr lang="en-US" dirty="0" smtClean="0"/>
              <a:t>2 </a:t>
            </a:r>
            <a:r>
              <a:rPr lang="en-US" dirty="0"/>
              <a:t>BR unit is vacant at your property. </a:t>
            </a:r>
            <a:r>
              <a:rPr lang="en-US" dirty="0" smtClean="0"/>
              <a:t>If you have no other vacancies, what </a:t>
            </a:r>
            <a:r>
              <a:rPr lang="en-US" dirty="0"/>
              <a:t>is the maximum income you can qualify a 2 person family </a:t>
            </a:r>
            <a:r>
              <a:rPr lang="en-US" dirty="0" smtClean="0"/>
              <a:t>at in light of the Smith’s income ? ______________________</a:t>
            </a:r>
            <a:endParaRPr lang="en-US" dirty="0"/>
          </a:p>
          <a:p>
            <a:r>
              <a:rPr lang="en-US" dirty="0" smtClean="0"/>
              <a:t>Mrs. Smith is pregnant.  Does this make a difference?   _____________</a:t>
            </a:r>
            <a:endParaRPr lang="en-US" dirty="0"/>
          </a:p>
          <a:p>
            <a:endParaRPr lang="en-US" dirty="0"/>
          </a:p>
        </p:txBody>
      </p:sp>
    </p:spTree>
    <p:extLst>
      <p:ext uri="{BB962C8B-B14F-4D97-AF65-F5344CB8AC3E}">
        <p14:creationId xmlns:p14="http://schemas.microsoft.com/office/powerpoint/2010/main" val="1010981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a:t>
            </a:r>
            <a:r>
              <a:rPr lang="en-US" b="1" dirty="0" smtClean="0"/>
              <a:t> “H” – HERA, HOLD HARMLESS, HOME</a:t>
            </a:r>
            <a:endParaRPr lang="en-US" b="1" dirty="0"/>
          </a:p>
        </p:txBody>
      </p:sp>
      <p:sp>
        <p:nvSpPr>
          <p:cNvPr id="3" name="Content Placeholder 2"/>
          <p:cNvSpPr>
            <a:spLocks noGrp="1"/>
          </p:cNvSpPr>
          <p:nvPr>
            <p:ph idx="1"/>
          </p:nvPr>
        </p:nvSpPr>
        <p:spPr>
          <a:xfrm>
            <a:off x="1484310" y="1930401"/>
            <a:ext cx="10018713" cy="3860800"/>
          </a:xfrm>
        </p:spPr>
        <p:txBody>
          <a:bodyPr/>
          <a:lstStyle/>
          <a:p>
            <a:r>
              <a:rPr lang="en-US" sz="3600" b="1" dirty="0" smtClean="0"/>
              <a:t>IF I ONLY KNEW THEN WHAT I KNOW NOW - </a:t>
            </a:r>
          </a:p>
          <a:p>
            <a:r>
              <a:rPr lang="en-US" sz="2800" b="1" dirty="0" smtClean="0">
                <a:latin typeface="Arial" panose="020B0604020202020204" pitchFamily="34" charset="0"/>
                <a:cs typeface="Arial" panose="020B0604020202020204" pitchFamily="34" charset="0"/>
              </a:rPr>
              <a:t>Housing &amp; Economic Recovery Act   aka H.R. 322</a:t>
            </a:r>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General rationale:</a:t>
            </a:r>
          </a:p>
          <a:p>
            <a:r>
              <a:rPr lang="en-US" sz="2800" b="1" dirty="0" smtClean="0">
                <a:latin typeface="Arial" panose="020B0604020202020204" pitchFamily="34" charset="0"/>
                <a:cs typeface="Arial" panose="020B0604020202020204" pitchFamily="34" charset="0"/>
              </a:rPr>
              <a:t>Requirements: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794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64920"/>
          </a:xfrm>
        </p:spPr>
        <p:txBody>
          <a:bodyPr/>
          <a:lstStyle/>
          <a:p>
            <a:r>
              <a:rPr lang="en-US" b="1" dirty="0"/>
              <a:t>3 “H” – HERA, HOLD HARMLESS, HOME</a:t>
            </a:r>
            <a:endParaRPr lang="en-US" dirty="0"/>
          </a:p>
        </p:txBody>
      </p:sp>
      <p:sp>
        <p:nvSpPr>
          <p:cNvPr id="3" name="Content Placeholder 2"/>
          <p:cNvSpPr>
            <a:spLocks noGrp="1"/>
          </p:cNvSpPr>
          <p:nvPr>
            <p:ph idx="1"/>
          </p:nvPr>
        </p:nvSpPr>
        <p:spPr>
          <a:xfrm>
            <a:off x="1484310" y="1950721"/>
            <a:ext cx="10018713" cy="3840479"/>
          </a:xfrm>
        </p:spPr>
        <p:txBody>
          <a:bodyPr>
            <a:normAutofit/>
          </a:bodyPr>
          <a:lstStyle/>
          <a:p>
            <a:r>
              <a:rPr lang="en-US" sz="3600" b="1" dirty="0" smtClean="0"/>
              <a:t>BIGGEST QUESTIONS:  </a:t>
            </a:r>
          </a:p>
          <a:p>
            <a:pPr marL="742950" indent="-742950">
              <a:buFont typeface="+mj-lt"/>
              <a:buAutoNum type="arabicPeriod"/>
            </a:pPr>
            <a:r>
              <a:rPr lang="en-US" sz="3600" b="1" dirty="0" smtClean="0"/>
              <a:t>What am I as a property designation. </a:t>
            </a:r>
          </a:p>
          <a:p>
            <a:pPr marL="742950" indent="-742950">
              <a:buFont typeface="+mj-lt"/>
              <a:buAutoNum type="arabicPeriod"/>
            </a:pPr>
            <a:r>
              <a:rPr lang="en-US" sz="3600" b="1" dirty="0" smtClean="0"/>
              <a:t>Which income numbers do I use….</a:t>
            </a:r>
          </a:p>
          <a:p>
            <a:pPr marL="742950" indent="-742950">
              <a:buFont typeface="+mj-lt"/>
              <a:buAutoNum type="arabicPeriod"/>
            </a:pPr>
            <a:r>
              <a:rPr lang="en-US" sz="3600" b="1" i="1" dirty="0" smtClean="0"/>
              <a:t>what is the meaning of life.</a:t>
            </a:r>
            <a:endParaRPr lang="en-US" sz="3600" b="1" dirty="0"/>
          </a:p>
        </p:txBody>
      </p:sp>
    </p:spTree>
    <p:extLst>
      <p:ext uri="{BB962C8B-B14F-4D97-AF65-F5344CB8AC3E}">
        <p14:creationId xmlns:p14="http://schemas.microsoft.com/office/powerpoint/2010/main" val="171240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63320"/>
          </a:xfrm>
        </p:spPr>
        <p:txBody>
          <a:bodyPr/>
          <a:lstStyle/>
          <a:p>
            <a:r>
              <a:rPr lang="en-US" b="1" dirty="0"/>
              <a:t>3 “H” – HERA, HOLD HARMLESS, HOME</a:t>
            </a:r>
            <a:endParaRPr lang="en-US" dirty="0"/>
          </a:p>
        </p:txBody>
      </p:sp>
      <p:sp>
        <p:nvSpPr>
          <p:cNvPr id="3" name="Content Placeholder 2"/>
          <p:cNvSpPr>
            <a:spLocks noGrp="1"/>
          </p:cNvSpPr>
          <p:nvPr>
            <p:ph idx="1"/>
          </p:nvPr>
        </p:nvSpPr>
        <p:spPr>
          <a:xfrm>
            <a:off x="1484310" y="1605281"/>
            <a:ext cx="10018713" cy="4185920"/>
          </a:xfrm>
        </p:spPr>
        <p:txBody>
          <a:bodyPr>
            <a:normAutofit/>
          </a:bodyPr>
          <a:lstStyle/>
          <a:p>
            <a:r>
              <a:rPr lang="en-US" b="1" dirty="0" smtClean="0"/>
              <a:t>EVERY PROPERY NUMBERS ARE BASED UPON P.I.S.  PLACED IN SERVICE DATE OR CERTIFICATE OF OCCUPANCY</a:t>
            </a:r>
          </a:p>
          <a:p>
            <a:endParaRPr lang="en-US" b="1" dirty="0"/>
          </a:p>
          <a:p>
            <a:r>
              <a:rPr lang="en-US" b="1" dirty="0" smtClean="0"/>
              <a:t>&lt;1/1/2009  - USE HERA  (11 Counties in NV) or HIGHEST Income Limits since placed in service date  </a:t>
            </a:r>
          </a:p>
          <a:p>
            <a:r>
              <a:rPr lang="en-US" b="1" dirty="0" smtClean="0"/>
              <a:t>1/1/2009 or LATER - USE THE PUBLISHED INCOME LIMIT FOR THE COUNTY OR THE HIGHEST ONE SINCE PLACED IN SERVICE  (AKA MTSP)</a:t>
            </a:r>
          </a:p>
          <a:p>
            <a:r>
              <a:rPr lang="en-US" b="1" dirty="0" smtClean="0"/>
              <a:t>EXCEPT:</a:t>
            </a:r>
            <a:endParaRPr lang="en-US" b="1" dirty="0"/>
          </a:p>
        </p:txBody>
      </p:sp>
    </p:spTree>
    <p:extLst>
      <p:ext uri="{BB962C8B-B14F-4D97-AF65-F5344CB8AC3E}">
        <p14:creationId xmlns:p14="http://schemas.microsoft.com/office/powerpoint/2010/main" val="157349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68758"/>
          </a:xfrm>
        </p:spPr>
        <p:txBody>
          <a:bodyPr/>
          <a:lstStyle/>
          <a:p>
            <a:r>
              <a:rPr lang="en-US" b="1" dirty="0" smtClean="0"/>
              <a:t>Disclaimer</a:t>
            </a:r>
            <a:endParaRPr lang="en-US" b="1" dirty="0"/>
          </a:p>
        </p:txBody>
      </p:sp>
      <p:sp>
        <p:nvSpPr>
          <p:cNvPr id="3" name="Content Placeholder 2"/>
          <p:cNvSpPr>
            <a:spLocks noGrp="1"/>
          </p:cNvSpPr>
          <p:nvPr>
            <p:ph idx="1"/>
          </p:nvPr>
        </p:nvSpPr>
        <p:spPr>
          <a:xfrm>
            <a:off x="1484310" y="1854559"/>
            <a:ext cx="10018713" cy="4121237"/>
          </a:xfrm>
        </p:spPr>
        <p:txBody>
          <a:bodyPr>
            <a:normAutofit lnSpcReduction="10000"/>
          </a:bodyPr>
          <a:lstStyle/>
          <a:p>
            <a:pPr>
              <a:lnSpc>
                <a:spcPct val="90000"/>
              </a:lnSpc>
              <a:buFont typeface="Wingdings" panose="05000000000000000000" pitchFamily="2" charset="2"/>
              <a:buNone/>
            </a:pPr>
            <a:r>
              <a:rPr lang="en-US" altLang="en-US" b="1" dirty="0">
                <a:latin typeface="Arial" panose="020B0604020202020204" pitchFamily="34" charset="0"/>
                <a:cs typeface="Arial" panose="020B0604020202020204" pitchFamily="34" charset="0"/>
              </a:rPr>
              <a:t>Materials are distributed and the seminar program is presented with the understanding that Salter Ltd. and its associates are not rendering any legal, accounting or other professional advice.</a:t>
            </a:r>
          </a:p>
          <a:p>
            <a:pPr>
              <a:lnSpc>
                <a:spcPct val="90000"/>
              </a:lnSpc>
              <a:buFont typeface="Wingdings" panose="05000000000000000000" pitchFamily="2" charset="2"/>
              <a:buNone/>
            </a:pPr>
            <a:r>
              <a:rPr lang="en-US" altLang="en-US" b="1" dirty="0">
                <a:latin typeface="Arial" panose="020B0604020202020204" pitchFamily="34" charset="0"/>
                <a:cs typeface="Arial" panose="020B0604020202020204" pitchFamily="34" charset="0"/>
              </a:rPr>
              <a:t>Participants should be aware that rules relating to government subsidized housing, and housing compliance regulations  are continually changing.  The interpretation and application of regulations can vary widely, based upon specific fact, circumstances and locales.  Participants are encouraged to consult with their own advisors.</a:t>
            </a:r>
          </a:p>
          <a:p>
            <a:pPr>
              <a:lnSpc>
                <a:spcPct val="90000"/>
              </a:lnSpc>
              <a:buFont typeface="Wingdings" panose="05000000000000000000" pitchFamily="2" charset="2"/>
              <a:buNone/>
            </a:pPr>
            <a:r>
              <a:rPr lang="en-US" altLang="en-US" b="1" dirty="0">
                <a:latin typeface="Arial" panose="020B0604020202020204" pitchFamily="34" charset="0"/>
                <a:cs typeface="Arial" panose="020B0604020202020204" pitchFamily="34" charset="0"/>
              </a:rPr>
              <a:t>Salter Ltd. does not assume any liability or other consequences that result from reliance on the information conveyed during this program.</a:t>
            </a:r>
          </a:p>
        </p:txBody>
      </p:sp>
    </p:spTree>
    <p:extLst>
      <p:ext uri="{BB962C8B-B14F-4D97-AF65-F5344CB8AC3E}">
        <p14:creationId xmlns:p14="http://schemas.microsoft.com/office/powerpoint/2010/main" val="1114307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“H” – HERA, HOLD HARMLESS, HOME</a:t>
            </a:r>
            <a:endParaRPr lang="en-US" dirty="0"/>
          </a:p>
        </p:txBody>
      </p:sp>
      <p:sp>
        <p:nvSpPr>
          <p:cNvPr id="3" name="Content Placeholder 2"/>
          <p:cNvSpPr>
            <a:spLocks noGrp="1"/>
          </p:cNvSpPr>
          <p:nvPr>
            <p:ph idx="1"/>
          </p:nvPr>
        </p:nvSpPr>
        <p:spPr/>
        <p:txBody>
          <a:bodyPr/>
          <a:lstStyle/>
          <a:p>
            <a:r>
              <a:rPr lang="en-US" sz="4800" b="1" dirty="0" smtClean="0"/>
              <a:t>EXCEPT</a:t>
            </a:r>
            <a:r>
              <a:rPr lang="en-US" sz="6600" b="1" dirty="0" smtClean="0"/>
              <a:t>:  </a:t>
            </a:r>
            <a:r>
              <a:rPr lang="en-US" sz="3600" b="1" dirty="0" smtClean="0"/>
              <a:t>If property has HOME FUNDS</a:t>
            </a:r>
            <a:endParaRPr lang="en-US" b="1" dirty="0" smtClean="0"/>
          </a:p>
          <a:p>
            <a:r>
              <a:rPr lang="en-US" b="1" dirty="0" smtClean="0"/>
              <a:t>THEN: use </a:t>
            </a:r>
            <a:r>
              <a:rPr lang="en-US" sz="3600" b="1" dirty="0" smtClean="0"/>
              <a:t>the lower </a:t>
            </a:r>
            <a:r>
              <a:rPr lang="en-US" b="1" dirty="0" smtClean="0"/>
              <a:t>of the current 50%  (low HOME) or 60% MTSP </a:t>
            </a:r>
            <a:r>
              <a:rPr lang="en-US" sz="3200" b="1" u="sng" dirty="0" smtClean="0"/>
              <a:t>for current MTSP Year </a:t>
            </a:r>
            <a:r>
              <a:rPr lang="en-US" b="1" dirty="0" smtClean="0"/>
              <a:t>for these units</a:t>
            </a:r>
          </a:p>
          <a:p>
            <a:r>
              <a:rPr lang="en-US" b="1" dirty="0" smtClean="0"/>
              <a:t>OR: if only “X%” are HOME, then …………….</a:t>
            </a:r>
            <a:endParaRPr lang="en-US" b="1" dirty="0"/>
          </a:p>
        </p:txBody>
      </p:sp>
    </p:spTree>
    <p:extLst>
      <p:ext uri="{BB962C8B-B14F-4D97-AF65-F5344CB8AC3E}">
        <p14:creationId xmlns:p14="http://schemas.microsoft.com/office/powerpoint/2010/main" val="964791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64920"/>
          </a:xfrm>
        </p:spPr>
        <p:txBody>
          <a:bodyPr/>
          <a:lstStyle/>
          <a:p>
            <a:r>
              <a:rPr lang="en-US" b="1" dirty="0"/>
              <a:t>3 “H” – HERA, HOLD HARMLESS, HOME</a:t>
            </a:r>
            <a:endParaRPr lang="en-US" dirty="0"/>
          </a:p>
        </p:txBody>
      </p:sp>
      <p:sp>
        <p:nvSpPr>
          <p:cNvPr id="3" name="Content Placeholder 2"/>
          <p:cNvSpPr>
            <a:spLocks noGrp="1"/>
          </p:cNvSpPr>
          <p:nvPr>
            <p:ph idx="1"/>
          </p:nvPr>
        </p:nvSpPr>
        <p:spPr>
          <a:xfrm>
            <a:off x="1484310" y="1950721"/>
            <a:ext cx="10018713" cy="3840479"/>
          </a:xfrm>
        </p:spPr>
        <p:txBody>
          <a:bodyPr>
            <a:normAutofit/>
          </a:bodyPr>
          <a:lstStyle/>
          <a:p>
            <a:r>
              <a:rPr lang="en-US" sz="5400" b="1" dirty="0" smtClean="0"/>
              <a:t>EXCEPT: </a:t>
            </a:r>
            <a:r>
              <a:rPr lang="en-US" sz="3200" dirty="0" smtClean="0"/>
              <a:t>If property is RD  (RHS) or HUD- use their limits</a:t>
            </a:r>
          </a:p>
          <a:p>
            <a:r>
              <a:rPr lang="en-US" sz="3200" b="1" dirty="0" smtClean="0"/>
              <a:t>EXCEPT:  </a:t>
            </a:r>
            <a:r>
              <a:rPr lang="en-US" sz="3200" dirty="0" smtClean="0"/>
              <a:t>If County qualifies as Rural area and are less than the National Non-metro limit.  NOTE NONE applicable in Nevada—all county limits are higher in the State.</a:t>
            </a:r>
            <a:endParaRPr lang="en-US" sz="7200" b="1" dirty="0"/>
          </a:p>
        </p:txBody>
      </p:sp>
    </p:spTree>
    <p:extLst>
      <p:ext uri="{BB962C8B-B14F-4D97-AF65-F5344CB8AC3E}">
        <p14:creationId xmlns:p14="http://schemas.microsoft.com/office/powerpoint/2010/main" val="4213296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“H” – HERA, HOLD HARMLESS, HOME</a:t>
            </a:r>
            <a:endParaRPr lang="en-US" dirty="0"/>
          </a:p>
        </p:txBody>
      </p:sp>
      <p:sp>
        <p:nvSpPr>
          <p:cNvPr id="3" name="Content Placeholder 2"/>
          <p:cNvSpPr>
            <a:spLocks noGrp="1"/>
          </p:cNvSpPr>
          <p:nvPr>
            <p:ph idx="1"/>
          </p:nvPr>
        </p:nvSpPr>
        <p:spPr/>
        <p:txBody>
          <a:bodyPr>
            <a:normAutofit/>
          </a:bodyPr>
          <a:lstStyle/>
          <a:p>
            <a:r>
              <a:rPr lang="en-US" sz="4000" dirty="0" smtClean="0"/>
              <a:t>Where can you find Placed in Service date?</a:t>
            </a:r>
          </a:p>
          <a:p>
            <a:r>
              <a:rPr lang="en-US" sz="4000" dirty="0" smtClean="0"/>
              <a:t>Multiple building issues</a:t>
            </a:r>
            <a:endParaRPr lang="en-US" sz="4000" dirty="0"/>
          </a:p>
        </p:txBody>
      </p:sp>
    </p:spTree>
    <p:extLst>
      <p:ext uri="{BB962C8B-B14F-4D97-AF65-F5344CB8AC3E}">
        <p14:creationId xmlns:p14="http://schemas.microsoft.com/office/powerpoint/2010/main" val="2653609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407160"/>
          </a:xfrm>
        </p:spPr>
        <p:txBody>
          <a:bodyPr/>
          <a:lstStyle/>
          <a:p>
            <a:r>
              <a:rPr lang="en-US" b="1" dirty="0" smtClean="0"/>
              <a:t>HOLD-HARMLESS  aka MTSP RECAP</a:t>
            </a:r>
            <a:endParaRPr lang="en-US" b="1" dirty="0"/>
          </a:p>
        </p:txBody>
      </p:sp>
      <p:sp>
        <p:nvSpPr>
          <p:cNvPr id="3" name="Content Placeholder 2"/>
          <p:cNvSpPr>
            <a:spLocks noGrp="1"/>
          </p:cNvSpPr>
          <p:nvPr>
            <p:ph idx="1"/>
          </p:nvPr>
        </p:nvSpPr>
        <p:spPr/>
        <p:txBody>
          <a:bodyPr/>
          <a:lstStyle/>
          <a:p>
            <a:r>
              <a:rPr lang="en-US" dirty="0" smtClean="0"/>
              <a:t>Hold Harmless for the </a:t>
            </a:r>
            <a:r>
              <a:rPr lang="en-US" b="1" dirty="0" smtClean="0"/>
              <a:t>M</a:t>
            </a:r>
            <a:r>
              <a:rPr lang="en-US" dirty="0" smtClean="0"/>
              <a:t>ulti-family </a:t>
            </a:r>
            <a:r>
              <a:rPr lang="en-US" b="1" dirty="0" smtClean="0"/>
              <a:t>T</a:t>
            </a:r>
            <a:r>
              <a:rPr lang="en-US" dirty="0" smtClean="0"/>
              <a:t>ax </a:t>
            </a:r>
            <a:r>
              <a:rPr lang="en-US" b="1" dirty="0" smtClean="0"/>
              <a:t>S</a:t>
            </a:r>
            <a:r>
              <a:rPr lang="en-US" dirty="0" smtClean="0"/>
              <a:t>ubsidy </a:t>
            </a:r>
            <a:r>
              <a:rPr lang="en-US" b="1" dirty="0" smtClean="0"/>
              <a:t>P</a:t>
            </a:r>
            <a:r>
              <a:rPr lang="en-US" dirty="0" smtClean="0"/>
              <a:t>rogram are for those properties place-in-service as of January 1, 2009</a:t>
            </a:r>
          </a:p>
          <a:p>
            <a:r>
              <a:rPr lang="en-US" dirty="0" smtClean="0"/>
              <a:t>National Non Metropolitan NOT a factor in Nevada</a:t>
            </a:r>
          </a:p>
          <a:p>
            <a:r>
              <a:rPr lang="en-US" dirty="0" smtClean="0"/>
              <a:t>Limits never go DOWN for those </a:t>
            </a:r>
            <a:r>
              <a:rPr lang="en-US" i="1" dirty="0" smtClean="0"/>
              <a:t>EXCLUSIVE</a:t>
            </a:r>
            <a:r>
              <a:rPr lang="en-US" dirty="0" smtClean="0"/>
              <a:t> MTSP or HOME units</a:t>
            </a:r>
          </a:p>
          <a:p>
            <a:r>
              <a:rPr lang="en-US" sz="2800" b="1" dirty="0" smtClean="0">
                <a:solidFill>
                  <a:srgbClr val="00B050"/>
                </a:solidFill>
              </a:rPr>
              <a:t>WHAT YEAR TO USE BECOMES CRITICAL FACTOR</a:t>
            </a:r>
            <a:endParaRPr lang="en-US" sz="2800" b="1" dirty="0">
              <a:solidFill>
                <a:srgbClr val="00B050"/>
              </a:solidFill>
            </a:endParaRPr>
          </a:p>
        </p:txBody>
      </p:sp>
    </p:spTree>
    <p:extLst>
      <p:ext uri="{BB962C8B-B14F-4D97-AF65-F5344CB8AC3E}">
        <p14:creationId xmlns:p14="http://schemas.microsoft.com/office/powerpoint/2010/main" val="2702164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HERA (Special)</a:t>
            </a:r>
            <a:endParaRPr lang="en-US" b="1" dirty="0"/>
          </a:p>
        </p:txBody>
      </p:sp>
      <p:sp>
        <p:nvSpPr>
          <p:cNvPr id="3" name="Content Placeholder 2"/>
          <p:cNvSpPr>
            <a:spLocks noGrp="1"/>
          </p:cNvSpPr>
          <p:nvPr>
            <p:ph idx="1"/>
          </p:nvPr>
        </p:nvSpPr>
        <p:spPr>
          <a:xfrm>
            <a:off x="1484310" y="2174241"/>
            <a:ext cx="10018713" cy="4267200"/>
          </a:xfrm>
        </p:spPr>
        <p:txBody>
          <a:bodyPr>
            <a:normAutofit/>
          </a:bodyPr>
          <a:lstStyle/>
          <a:p>
            <a:r>
              <a:rPr lang="en-US" b="1" dirty="0" smtClean="0">
                <a:latin typeface="Arial" panose="020B0604020202020204" pitchFamily="34" charset="0"/>
                <a:cs typeface="Arial" panose="020B0604020202020204" pitchFamily="34" charset="0"/>
              </a:rPr>
              <a:t>Property Placed in Service (PIS) prior to January 1, 2009</a:t>
            </a:r>
          </a:p>
          <a:p>
            <a:r>
              <a:rPr lang="en-US" b="1" dirty="0" smtClean="0">
                <a:latin typeface="Arial" panose="020B0604020202020204" pitchFamily="34" charset="0"/>
                <a:cs typeface="Arial" panose="020B0604020202020204" pitchFamily="34" charset="0"/>
              </a:rPr>
              <a:t>Impacts only CERTAIN COUNTIES/ MSA</a:t>
            </a:r>
          </a:p>
          <a:p>
            <a:r>
              <a:rPr lang="en-US" b="1" dirty="0" smtClean="0">
                <a:latin typeface="Arial" panose="020B0604020202020204" pitchFamily="34" charset="0"/>
                <a:cs typeface="Arial" panose="020B0604020202020204" pitchFamily="34" charset="0"/>
              </a:rPr>
              <a:t>------------------------------------------------------------------------------------------</a:t>
            </a:r>
          </a:p>
          <a:p>
            <a:r>
              <a:rPr lang="en-US" b="1" i="1" dirty="0" smtClean="0">
                <a:latin typeface="Arial" panose="020B0604020202020204" pitchFamily="34" charset="0"/>
                <a:cs typeface="Arial" panose="020B0604020202020204" pitchFamily="34" charset="0"/>
              </a:rPr>
              <a:t>------one step further-----</a:t>
            </a:r>
          </a:p>
          <a:p>
            <a:r>
              <a:rPr lang="en-US" b="1" dirty="0" smtClean="0">
                <a:latin typeface="Arial" panose="020B0604020202020204" pitchFamily="34" charset="0"/>
                <a:cs typeface="Arial" panose="020B0604020202020204" pitchFamily="34" charset="0"/>
              </a:rPr>
              <a:t>Time Frame TO IMPLEMENT Income Changes? ______________</a:t>
            </a:r>
          </a:p>
          <a:p>
            <a:r>
              <a:rPr lang="en-US" b="1" dirty="0" smtClean="0">
                <a:latin typeface="Arial" panose="020B0604020202020204" pitchFamily="34" charset="0"/>
                <a:cs typeface="Arial" panose="020B0604020202020204" pitchFamily="34" charset="0"/>
              </a:rPr>
              <a:t>Time Frame for Utility Rate Changes?  ______________</a:t>
            </a:r>
          </a:p>
        </p:txBody>
      </p:sp>
    </p:spTree>
    <p:extLst>
      <p:ext uri="{BB962C8B-B14F-4D97-AF65-F5344CB8AC3E}">
        <p14:creationId xmlns:p14="http://schemas.microsoft.com/office/powerpoint/2010/main" val="456755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25880"/>
          </a:xfrm>
        </p:spPr>
        <p:txBody>
          <a:bodyPr>
            <a:normAutofit/>
          </a:bodyPr>
          <a:lstStyle/>
          <a:p>
            <a:r>
              <a:rPr lang="en-US" sz="4800" b="1" dirty="0" smtClean="0"/>
              <a:t>UTILITY ALLOWANCE</a:t>
            </a:r>
            <a:endParaRPr lang="en-US" sz="4800" b="1" dirty="0"/>
          </a:p>
        </p:txBody>
      </p:sp>
      <p:sp>
        <p:nvSpPr>
          <p:cNvPr id="3" name="Content Placeholder 2"/>
          <p:cNvSpPr>
            <a:spLocks noGrp="1"/>
          </p:cNvSpPr>
          <p:nvPr>
            <p:ph idx="1"/>
          </p:nvPr>
        </p:nvSpPr>
        <p:spPr/>
        <p:txBody>
          <a:bodyPr/>
          <a:lstStyle/>
          <a:p>
            <a:r>
              <a:rPr lang="en-US" sz="3200" b="1" dirty="0">
                <a:latin typeface="Arial" panose="020B0604020202020204" pitchFamily="34" charset="0"/>
                <a:cs typeface="Arial" panose="020B0604020202020204" pitchFamily="34" charset="0"/>
              </a:rPr>
              <a:t>Why is the utility allowance update so important?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028" y="4327005"/>
            <a:ext cx="3657143" cy="2928390"/>
          </a:xfrm>
          <a:prstGeom prst="rect">
            <a:avLst/>
          </a:prstGeom>
        </p:spPr>
      </p:pic>
    </p:spTree>
    <p:extLst>
      <p:ext uri="{BB962C8B-B14F-4D97-AF65-F5344CB8AC3E}">
        <p14:creationId xmlns:p14="http://schemas.microsoft.com/office/powerpoint/2010/main" val="2523694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b="1" dirty="0"/>
              <a:t>HOT TOPICS to be COVERED</a:t>
            </a:r>
            <a:endParaRPr lang="en-US" dirty="0"/>
          </a:p>
        </p:txBody>
      </p:sp>
      <p:sp>
        <p:nvSpPr>
          <p:cNvPr id="3" name="Content Placeholder 2"/>
          <p:cNvSpPr>
            <a:spLocks noGrp="1"/>
          </p:cNvSpPr>
          <p:nvPr>
            <p:ph idx="1"/>
          </p:nvPr>
        </p:nvSpPr>
        <p:spPr>
          <a:xfrm>
            <a:off x="1484310" y="1564640"/>
            <a:ext cx="10018713" cy="4226561"/>
          </a:xfrm>
        </p:spPr>
        <p:txBody>
          <a:bodyPr>
            <a:normAutofit/>
          </a:bodyPr>
          <a:lstStyle/>
          <a:p>
            <a:r>
              <a:rPr lang="en-US" b="1" dirty="0"/>
              <a:t>VAWA</a:t>
            </a:r>
          </a:p>
          <a:p>
            <a:r>
              <a:rPr lang="en-US" b="1" dirty="0"/>
              <a:t>Military</a:t>
            </a:r>
          </a:p>
          <a:p>
            <a:r>
              <a:rPr lang="en-US" b="1" dirty="0"/>
              <a:t>Sexual Preference LGBT</a:t>
            </a:r>
          </a:p>
          <a:p>
            <a:r>
              <a:rPr lang="en-US" b="1" dirty="0"/>
              <a:t>Other Fair Housing items</a:t>
            </a:r>
          </a:p>
          <a:p>
            <a:r>
              <a:rPr lang="en-US" b="1" dirty="0"/>
              <a:t>Medical Marijuana – state vs. federal</a:t>
            </a:r>
          </a:p>
          <a:p>
            <a:r>
              <a:rPr lang="en-US" b="1" dirty="0" smtClean="0"/>
              <a:t>Children </a:t>
            </a:r>
            <a:r>
              <a:rPr lang="en-US" b="1" dirty="0"/>
              <a:t>in household - - custody vs. familial status</a:t>
            </a:r>
          </a:p>
          <a:p>
            <a:r>
              <a:rPr lang="en-US" b="1" dirty="0"/>
              <a:t>Good Cause / No Cause </a:t>
            </a:r>
            <a:r>
              <a:rPr lang="en-US" b="1" dirty="0" smtClean="0"/>
              <a:t>Evictions</a:t>
            </a:r>
          </a:p>
          <a:p>
            <a:r>
              <a:rPr lang="en-US" b="1" dirty="0" smtClean="0"/>
              <a:t>LEPP Plans</a:t>
            </a:r>
            <a:endParaRPr lang="en-US" b="1" dirty="0"/>
          </a:p>
          <a:p>
            <a:endParaRPr lang="en-US" dirty="0"/>
          </a:p>
        </p:txBody>
      </p:sp>
    </p:spTree>
    <p:extLst>
      <p:ext uri="{BB962C8B-B14F-4D97-AF65-F5344CB8AC3E}">
        <p14:creationId xmlns:p14="http://schemas.microsoft.com/office/powerpoint/2010/main" val="465341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56447"/>
          </a:xfrm>
        </p:spPr>
        <p:txBody>
          <a:bodyPr>
            <a:normAutofit/>
          </a:bodyPr>
          <a:lstStyle/>
          <a:p>
            <a:r>
              <a:rPr lang="en-US" sz="4800" b="1" dirty="0" smtClean="0"/>
              <a:t>VAWA</a:t>
            </a:r>
            <a:endParaRPr lang="en-US" sz="4800" b="1" dirty="0"/>
          </a:p>
        </p:txBody>
      </p:sp>
      <p:sp>
        <p:nvSpPr>
          <p:cNvPr id="3" name="Content Placeholder 2"/>
          <p:cNvSpPr>
            <a:spLocks noGrp="1"/>
          </p:cNvSpPr>
          <p:nvPr>
            <p:ph idx="1"/>
          </p:nvPr>
        </p:nvSpPr>
        <p:spPr>
          <a:xfrm>
            <a:off x="1484310" y="2164976"/>
            <a:ext cx="10018713" cy="4437529"/>
          </a:xfrm>
        </p:spPr>
        <p:txBody>
          <a:bodyPr/>
          <a:lstStyle/>
          <a:p>
            <a:r>
              <a:rPr lang="en-US" dirty="0"/>
              <a:t>A woman applies for </a:t>
            </a:r>
            <a:r>
              <a:rPr lang="en-US" dirty="0" smtClean="0"/>
              <a:t>an apartment in your complex </a:t>
            </a:r>
            <a:r>
              <a:rPr lang="en-US" dirty="0"/>
              <a:t>for </a:t>
            </a:r>
            <a:r>
              <a:rPr lang="en-US" dirty="0" smtClean="0"/>
              <a:t>herself, one year old </a:t>
            </a:r>
            <a:r>
              <a:rPr lang="en-US" dirty="0"/>
              <a:t>and her </a:t>
            </a:r>
            <a:r>
              <a:rPr lang="en-US" dirty="0" smtClean="0"/>
              <a:t>newborn child. </a:t>
            </a:r>
            <a:r>
              <a:rPr lang="en-US" dirty="0"/>
              <a:t>During the screening process, you learn that she’s currently staying with family members after moving out of her previous rental unit because of domestic abuse by her </a:t>
            </a:r>
            <a:r>
              <a:rPr lang="en-US" dirty="0" smtClean="0"/>
              <a:t>boyfriend and baby daddy. </a:t>
            </a:r>
            <a:r>
              <a:rPr lang="en-US" dirty="0"/>
              <a:t>She says that she’s </a:t>
            </a:r>
            <a:r>
              <a:rPr lang="en-US" dirty="0" smtClean="0"/>
              <a:t>has a CPO </a:t>
            </a:r>
            <a:r>
              <a:rPr lang="en-US" dirty="0"/>
              <a:t>against </a:t>
            </a:r>
            <a:r>
              <a:rPr lang="en-US" dirty="0" smtClean="0"/>
              <a:t>him.  You know of the boyfriend. You have concerns that he </a:t>
            </a:r>
            <a:r>
              <a:rPr lang="en-US" dirty="0"/>
              <a:t>may show up and cause problems at your community. </a:t>
            </a:r>
            <a:r>
              <a:rPr lang="en-US" dirty="0" smtClean="0"/>
              <a:t>You believe his former girlfriend lives at your complex. Plus, you only have studio and 1  BR units available.</a:t>
            </a:r>
          </a:p>
        </p:txBody>
      </p:sp>
    </p:spTree>
    <p:extLst>
      <p:ext uri="{BB962C8B-B14F-4D97-AF65-F5344CB8AC3E}">
        <p14:creationId xmlns:p14="http://schemas.microsoft.com/office/powerpoint/2010/main" val="3970167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VAWA</a:t>
            </a:r>
            <a:endParaRPr lang="en-US" dirty="0"/>
          </a:p>
        </p:txBody>
      </p:sp>
      <p:sp>
        <p:nvSpPr>
          <p:cNvPr id="3" name="Content Placeholder 2"/>
          <p:cNvSpPr>
            <a:spLocks noGrp="1"/>
          </p:cNvSpPr>
          <p:nvPr>
            <p:ph idx="1"/>
          </p:nvPr>
        </p:nvSpPr>
        <p:spPr>
          <a:xfrm>
            <a:off x="1484310" y="1957589"/>
            <a:ext cx="10018713" cy="3833611"/>
          </a:xfrm>
        </p:spPr>
        <p:txBody>
          <a:bodyPr>
            <a:normAutofit/>
          </a:bodyPr>
          <a:lstStyle/>
          <a:p>
            <a:r>
              <a:rPr lang="en-US" dirty="0" smtClean="0"/>
              <a:t>1. Could </a:t>
            </a:r>
            <a:r>
              <a:rPr lang="en-US" dirty="0"/>
              <a:t>your community face liability under state or federal law if you reject her application based on concerns for the safety and welfare of your current residents?</a:t>
            </a:r>
          </a:p>
          <a:p>
            <a:r>
              <a:rPr lang="en-US" dirty="0"/>
              <a:t>____________ YES								____________  </a:t>
            </a:r>
            <a:r>
              <a:rPr lang="en-US" dirty="0" smtClean="0"/>
              <a:t>NO</a:t>
            </a:r>
          </a:p>
          <a:p>
            <a:r>
              <a:rPr lang="en-US" dirty="0" smtClean="0"/>
              <a:t>2. Could you reject her based upon your occupancy standards of 2 per bedroom?			</a:t>
            </a:r>
          </a:p>
          <a:p>
            <a:r>
              <a:rPr lang="en-US" dirty="0" smtClean="0"/>
              <a:t>__________ YES			__________ NO</a:t>
            </a:r>
          </a:p>
          <a:p>
            <a:r>
              <a:rPr lang="en-US" dirty="0" smtClean="0"/>
              <a:t>3. What do you need to document your file? ______________________</a:t>
            </a:r>
            <a:endParaRPr lang="en-US" dirty="0"/>
          </a:p>
        </p:txBody>
      </p:sp>
    </p:spTree>
    <p:extLst>
      <p:ext uri="{BB962C8B-B14F-4D97-AF65-F5344CB8AC3E}">
        <p14:creationId xmlns:p14="http://schemas.microsoft.com/office/powerpoint/2010/main" val="2567282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75765"/>
          </a:xfrm>
        </p:spPr>
        <p:txBody>
          <a:bodyPr>
            <a:normAutofit/>
          </a:bodyPr>
          <a:lstStyle/>
          <a:p>
            <a:r>
              <a:rPr lang="en-US" sz="4400" b="1" dirty="0" smtClean="0"/>
              <a:t>VAWA</a:t>
            </a:r>
            <a:endParaRPr lang="en-US" sz="4400" b="1" dirty="0"/>
          </a:p>
        </p:txBody>
      </p:sp>
      <p:sp>
        <p:nvSpPr>
          <p:cNvPr id="3" name="Content Placeholder 2"/>
          <p:cNvSpPr>
            <a:spLocks noGrp="1"/>
          </p:cNvSpPr>
          <p:nvPr>
            <p:ph idx="1"/>
          </p:nvPr>
        </p:nvSpPr>
        <p:spPr/>
        <p:txBody>
          <a:bodyPr>
            <a:normAutofit lnSpcReduction="10000"/>
          </a:bodyPr>
          <a:lstStyle/>
          <a:p>
            <a:r>
              <a:rPr lang="en-US" dirty="0" smtClean="0"/>
              <a:t>VAWA or Violence against Women Act was reauthorized 3/7/13.  It is not limited to women.</a:t>
            </a:r>
          </a:p>
          <a:p>
            <a:r>
              <a:rPr lang="en-US" dirty="0" smtClean="0"/>
              <a:t>Includes domestic violence, dating violence, dating sexual assault, stalking, campus and tribal.</a:t>
            </a:r>
          </a:p>
          <a:p>
            <a:r>
              <a:rPr lang="en-US" dirty="0" smtClean="0"/>
              <a:t>Race, color, religion, national origin, sex, (meaning gender neutral) gender identification, (LGBT) sexual orientation, disability</a:t>
            </a:r>
          </a:p>
          <a:p>
            <a:r>
              <a:rPr lang="en-US" sz="3200" b="1" dirty="0" smtClean="0"/>
              <a:t>ACTUAL OR PERCEIVED</a:t>
            </a:r>
            <a:endParaRPr lang="en-US" sz="3200" b="1" dirty="0"/>
          </a:p>
        </p:txBody>
      </p:sp>
    </p:spTree>
    <p:extLst>
      <p:ext uri="{BB962C8B-B14F-4D97-AF65-F5344CB8AC3E}">
        <p14:creationId xmlns:p14="http://schemas.microsoft.com/office/powerpoint/2010/main" val="151572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2014 NEVADA LIHTC TRAINING</a:t>
            </a:r>
            <a:endParaRPr lang="en-US" sz="4800" b="1" dirty="0"/>
          </a:p>
        </p:txBody>
      </p:sp>
      <p:sp>
        <p:nvSpPr>
          <p:cNvPr id="3" name="Content Placeholder 2"/>
          <p:cNvSpPr>
            <a:spLocks noGrp="1"/>
          </p:cNvSpPr>
          <p:nvPr>
            <p:ph idx="1"/>
          </p:nvPr>
        </p:nvSpPr>
        <p:spPr>
          <a:xfrm>
            <a:off x="1484310" y="1991361"/>
            <a:ext cx="10018713" cy="3738880"/>
          </a:xfrm>
        </p:spPr>
        <p:txBody>
          <a:bodyPr>
            <a:normAutofit fontScale="92500" lnSpcReduction="20000"/>
          </a:bodyPr>
          <a:lstStyle/>
          <a:p>
            <a:endParaRPr lang="en-US" sz="3200" b="1" dirty="0" smtClean="0"/>
          </a:p>
          <a:p>
            <a:r>
              <a:rPr lang="en-US" sz="4800" b="1" dirty="0" smtClean="0">
                <a:latin typeface="Arial" panose="020B0604020202020204" pitchFamily="34" charset="0"/>
                <a:cs typeface="Arial" panose="020B0604020202020204" pitchFamily="34" charset="0"/>
              </a:rPr>
              <a:t>Format</a:t>
            </a:r>
            <a:r>
              <a:rPr lang="en-US" sz="3200" b="1" dirty="0" smtClean="0">
                <a:latin typeface="Arial" panose="020B0604020202020204" pitchFamily="34" charset="0"/>
                <a:cs typeface="Arial" panose="020B0604020202020204" pitchFamily="34" charset="0"/>
              </a:rPr>
              <a:t>= Triple “S” Silver State Show:</a:t>
            </a:r>
          </a:p>
          <a:p>
            <a:r>
              <a:rPr lang="en-US" sz="3900" b="1" dirty="0" smtClean="0">
                <a:latin typeface="Arial" panose="020B0604020202020204" pitchFamily="34" charset="0"/>
                <a:cs typeface="Arial" panose="020B0604020202020204" pitchFamily="34" charset="0"/>
              </a:rPr>
              <a:t>LINE-UP: 1. State 2. Social Serve 3. Salter</a:t>
            </a:r>
          </a:p>
          <a:p>
            <a:pPr lvl="1"/>
            <a:r>
              <a:rPr lang="en-US" sz="2800" b="1" dirty="0" smtClean="0">
                <a:latin typeface="Arial" panose="020B0604020202020204" pitchFamily="34" charset="0"/>
                <a:cs typeface="Arial" panose="020B0604020202020204" pitchFamily="34" charset="0"/>
              </a:rPr>
              <a:t>Covering modules of topics that are relevant to LIH / Affordable Housing Management</a:t>
            </a:r>
          </a:p>
          <a:p>
            <a:pPr lvl="1"/>
            <a:r>
              <a:rPr lang="en-US" sz="2800" b="1" dirty="0" smtClean="0">
                <a:latin typeface="Arial" panose="020B0604020202020204" pitchFamily="34" charset="0"/>
                <a:cs typeface="Arial" panose="020B0604020202020204" pitchFamily="34" charset="0"/>
              </a:rPr>
              <a:t>Not a general overall beginning training program</a:t>
            </a:r>
            <a:endParaRPr lang="en-US" sz="2600" b="1" dirty="0" smtClean="0">
              <a:latin typeface="Arial" panose="020B0604020202020204" pitchFamily="34" charset="0"/>
              <a:cs typeface="Arial" panose="020B0604020202020204" pitchFamily="34" charset="0"/>
            </a:endParaRPr>
          </a:p>
          <a:p>
            <a:pPr lvl="1"/>
            <a:r>
              <a:rPr lang="en-US" sz="2800" b="1" dirty="0" smtClean="0">
                <a:latin typeface="Arial" panose="020B0604020202020204" pitchFamily="34" charset="0"/>
                <a:cs typeface="Arial" panose="020B0604020202020204" pitchFamily="34" charset="0"/>
              </a:rPr>
              <a:t>Opportunity to discuss specific issues at end</a:t>
            </a:r>
          </a:p>
          <a:p>
            <a:pPr marL="457200" lvl="1" indent="0">
              <a:buNone/>
            </a:pPr>
            <a:endParaRPr lang="en-US" sz="2800" b="1" dirty="0" smtClean="0"/>
          </a:p>
          <a:p>
            <a:pPr lvl="1"/>
            <a:endParaRPr lang="en-US" sz="3200" b="1" dirty="0"/>
          </a:p>
        </p:txBody>
      </p:sp>
    </p:spTree>
    <p:extLst>
      <p:ext uri="{BB962C8B-B14F-4D97-AF65-F5344CB8AC3E}">
        <p14:creationId xmlns:p14="http://schemas.microsoft.com/office/powerpoint/2010/main" val="325992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VAWA</a:t>
            </a:r>
            <a:endParaRPr lang="en-US" dirty="0"/>
          </a:p>
        </p:txBody>
      </p:sp>
      <p:sp>
        <p:nvSpPr>
          <p:cNvPr id="3" name="Content Placeholder 2"/>
          <p:cNvSpPr>
            <a:spLocks noGrp="1"/>
          </p:cNvSpPr>
          <p:nvPr>
            <p:ph idx="1"/>
          </p:nvPr>
        </p:nvSpPr>
        <p:spPr/>
        <p:txBody>
          <a:bodyPr/>
          <a:lstStyle/>
          <a:p>
            <a:r>
              <a:rPr lang="en-US" dirty="0" smtClean="0"/>
              <a:t>Does not apply to private housing**</a:t>
            </a:r>
          </a:p>
          <a:p>
            <a:r>
              <a:rPr lang="en-US" dirty="0" smtClean="0"/>
              <a:t>APPLIES TO LIH but not specifically Section 42:</a:t>
            </a:r>
          </a:p>
          <a:p>
            <a:pPr lvl="1"/>
            <a:r>
              <a:rPr lang="en-US" dirty="0" smtClean="0"/>
              <a:t>1.42-9 (a) and 42(g)(9) and 8823 Audit Guide Chap 13</a:t>
            </a:r>
          </a:p>
          <a:p>
            <a:pPr lvl="1"/>
            <a:r>
              <a:rPr lang="en-US" dirty="0" smtClean="0"/>
              <a:t>AND All other federal housing  FFHO</a:t>
            </a:r>
          </a:p>
          <a:p>
            <a:r>
              <a:rPr lang="en-US" dirty="0" smtClean="0"/>
              <a:t>** Could be basis for other fair housing legal issue</a:t>
            </a:r>
            <a:endParaRPr lang="en-US" dirty="0"/>
          </a:p>
        </p:txBody>
      </p:sp>
    </p:spTree>
    <p:extLst>
      <p:ext uri="{BB962C8B-B14F-4D97-AF65-F5344CB8AC3E}">
        <p14:creationId xmlns:p14="http://schemas.microsoft.com/office/powerpoint/2010/main" val="4236863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37129"/>
          </a:xfrm>
        </p:spPr>
        <p:txBody>
          <a:bodyPr>
            <a:normAutofit/>
          </a:bodyPr>
          <a:lstStyle/>
          <a:p>
            <a:r>
              <a:rPr lang="en-US" sz="4800" b="1" dirty="0" smtClean="0"/>
              <a:t>VAWA</a:t>
            </a:r>
            <a:endParaRPr lang="en-US" sz="4800" b="1" dirty="0"/>
          </a:p>
        </p:txBody>
      </p:sp>
      <p:sp>
        <p:nvSpPr>
          <p:cNvPr id="3" name="Content Placeholder 2"/>
          <p:cNvSpPr>
            <a:spLocks noGrp="1"/>
          </p:cNvSpPr>
          <p:nvPr>
            <p:ph idx="1"/>
          </p:nvPr>
        </p:nvSpPr>
        <p:spPr/>
        <p:txBody>
          <a:bodyPr/>
          <a:lstStyle/>
          <a:p>
            <a:r>
              <a:rPr lang="en-US" dirty="0"/>
              <a:t>Regulation </a:t>
            </a:r>
            <a:r>
              <a:rPr lang="en-US" dirty="0" smtClean="0"/>
              <a:t>differs </a:t>
            </a:r>
            <a:r>
              <a:rPr lang="en-US" dirty="0"/>
              <a:t>from HUD “One-Strike</a:t>
            </a:r>
            <a:r>
              <a:rPr lang="en-US" dirty="0" smtClean="0"/>
              <a:t>”</a:t>
            </a:r>
          </a:p>
          <a:p>
            <a:pPr lvl="1"/>
            <a:r>
              <a:rPr lang="en-US" dirty="0" smtClean="0"/>
              <a:t>VAWA Prohibits such evictions</a:t>
            </a:r>
          </a:p>
          <a:p>
            <a:pPr lvl="1"/>
            <a:r>
              <a:rPr lang="en-US" dirty="0" smtClean="0"/>
              <a:t>Not “Good Cause”</a:t>
            </a:r>
          </a:p>
          <a:p>
            <a:pPr lvl="1"/>
            <a:r>
              <a:rPr lang="en-US" dirty="0" smtClean="0"/>
              <a:t>Does not count as serious or repeated violations of lease</a:t>
            </a:r>
          </a:p>
          <a:p>
            <a:pPr lvl="1"/>
            <a:r>
              <a:rPr lang="en-US" b="1" dirty="0" smtClean="0"/>
              <a:t>ALLOWS CERTIFICATION FROM TENANT by Landlord  (42 USC 14337d(u)(1)(A) PHA or 42 USC 1437(</a:t>
            </a:r>
            <a:r>
              <a:rPr lang="en-US" b="1" dirty="0" err="1" smtClean="0"/>
              <a:t>ee</a:t>
            </a:r>
            <a:r>
              <a:rPr lang="en-US" b="1" dirty="0" smtClean="0"/>
              <a:t>)(1) voucher program</a:t>
            </a:r>
            <a:endParaRPr lang="en-US" b="1" dirty="0"/>
          </a:p>
          <a:p>
            <a:endParaRPr lang="en-US" dirty="0"/>
          </a:p>
        </p:txBody>
      </p:sp>
    </p:spTree>
    <p:extLst>
      <p:ext uri="{BB962C8B-B14F-4D97-AF65-F5344CB8AC3E}">
        <p14:creationId xmlns:p14="http://schemas.microsoft.com/office/powerpoint/2010/main" val="1504017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84668"/>
          </a:xfrm>
        </p:spPr>
        <p:txBody>
          <a:bodyPr/>
          <a:lstStyle/>
          <a:p>
            <a:r>
              <a:rPr lang="en-US" b="1" dirty="0" smtClean="0"/>
              <a:t>MILITARY</a:t>
            </a:r>
            <a:endParaRPr lang="en-US" b="1" dirty="0"/>
          </a:p>
        </p:txBody>
      </p:sp>
      <p:sp>
        <p:nvSpPr>
          <p:cNvPr id="3" name="Content Placeholder 2"/>
          <p:cNvSpPr>
            <a:spLocks noGrp="1"/>
          </p:cNvSpPr>
          <p:nvPr>
            <p:ph idx="1"/>
          </p:nvPr>
        </p:nvSpPr>
        <p:spPr>
          <a:xfrm>
            <a:off x="1484310" y="1880315"/>
            <a:ext cx="10018713" cy="3910885"/>
          </a:xfrm>
        </p:spPr>
        <p:txBody>
          <a:bodyPr>
            <a:normAutofit/>
          </a:bodyPr>
          <a:lstStyle/>
          <a:p>
            <a:r>
              <a:rPr lang="en-US" dirty="0" smtClean="0"/>
              <a:t>A “good renter” prospect makes application at your complex. He is verified just under the AMGI income limit for your County.</a:t>
            </a:r>
          </a:p>
          <a:p>
            <a:r>
              <a:rPr lang="en-US" dirty="0" smtClean="0"/>
              <a:t>During the interview process, he mentions that he has enlisted in the armed forces but doesn’t know when he will be sent to basic training.</a:t>
            </a:r>
          </a:p>
        </p:txBody>
      </p:sp>
    </p:spTree>
    <p:extLst>
      <p:ext uri="{BB962C8B-B14F-4D97-AF65-F5344CB8AC3E}">
        <p14:creationId xmlns:p14="http://schemas.microsoft.com/office/powerpoint/2010/main" val="242766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78840"/>
          </a:xfrm>
        </p:spPr>
        <p:txBody>
          <a:bodyPr>
            <a:normAutofit/>
          </a:bodyPr>
          <a:lstStyle/>
          <a:p>
            <a:r>
              <a:rPr lang="en-US" b="1" dirty="0"/>
              <a:t>MILITARY</a:t>
            </a:r>
            <a:endParaRPr lang="en-US" dirty="0"/>
          </a:p>
        </p:txBody>
      </p:sp>
      <p:sp>
        <p:nvSpPr>
          <p:cNvPr id="3" name="Content Placeholder 2"/>
          <p:cNvSpPr>
            <a:spLocks noGrp="1"/>
          </p:cNvSpPr>
          <p:nvPr>
            <p:ph idx="1"/>
          </p:nvPr>
        </p:nvSpPr>
        <p:spPr>
          <a:xfrm>
            <a:off x="1484310" y="1910081"/>
            <a:ext cx="10018713" cy="3881120"/>
          </a:xfrm>
        </p:spPr>
        <p:txBody>
          <a:bodyPr/>
          <a:lstStyle/>
          <a:p>
            <a:r>
              <a:rPr lang="en-US" dirty="0"/>
              <a:t>1. Your standard lease is 1 year.  Can you deny him occupancy since you know he will be breaking the lease prior to the end of the lease term?</a:t>
            </a:r>
          </a:p>
          <a:p>
            <a:r>
              <a:rPr lang="en-US" dirty="0"/>
              <a:t>______ YES						_____ NO</a:t>
            </a:r>
          </a:p>
          <a:p>
            <a:endParaRPr lang="en-US" dirty="0"/>
          </a:p>
          <a:p>
            <a:r>
              <a:rPr lang="en-US" dirty="0"/>
              <a:t>2. He says that he will only be in the unit for 3 to 4 months—not the 6 month LIH requirement. Can you deny his occupancy</a:t>
            </a:r>
            <a:r>
              <a:rPr lang="en-US" dirty="0" smtClean="0"/>
              <a:t>?</a:t>
            </a:r>
          </a:p>
          <a:p>
            <a:r>
              <a:rPr lang="en-US" dirty="0" smtClean="0"/>
              <a:t>_______ YES					_____ NO</a:t>
            </a:r>
            <a:endParaRPr lang="en-US" dirty="0"/>
          </a:p>
          <a:p>
            <a:endParaRPr lang="en-US" dirty="0"/>
          </a:p>
        </p:txBody>
      </p:sp>
    </p:spTree>
    <p:extLst>
      <p:ext uri="{BB962C8B-B14F-4D97-AF65-F5344CB8AC3E}">
        <p14:creationId xmlns:p14="http://schemas.microsoft.com/office/powerpoint/2010/main" val="329487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50576"/>
          </a:xfrm>
        </p:spPr>
        <p:txBody>
          <a:bodyPr>
            <a:normAutofit/>
          </a:bodyPr>
          <a:lstStyle/>
          <a:p>
            <a:r>
              <a:rPr lang="en-US" sz="4400" b="1" dirty="0" smtClean="0"/>
              <a:t>Sexual Orientation / Gender Identity</a:t>
            </a:r>
            <a:endParaRPr lang="en-US" sz="4400" b="1" dirty="0"/>
          </a:p>
        </p:txBody>
      </p:sp>
      <p:sp>
        <p:nvSpPr>
          <p:cNvPr id="3" name="Content Placeholder 2"/>
          <p:cNvSpPr>
            <a:spLocks noGrp="1"/>
          </p:cNvSpPr>
          <p:nvPr>
            <p:ph idx="1"/>
          </p:nvPr>
        </p:nvSpPr>
        <p:spPr/>
        <p:txBody>
          <a:bodyPr/>
          <a:lstStyle/>
          <a:p>
            <a:r>
              <a:rPr lang="en-US" dirty="0" smtClean="0"/>
              <a:t>Applies to LGBT</a:t>
            </a:r>
          </a:p>
          <a:p>
            <a:r>
              <a:rPr lang="en-US" dirty="0" smtClean="0"/>
              <a:t>NEVADA also covers transvestites NV Admin. Code</a:t>
            </a:r>
          </a:p>
          <a:p>
            <a:r>
              <a:rPr lang="en-US" dirty="0" smtClean="0"/>
              <a:t>Properties must be gender neutral</a:t>
            </a:r>
          </a:p>
          <a:p>
            <a:r>
              <a:rPr lang="en-US" dirty="0" smtClean="0"/>
              <a:t>Same other standards of “TSC”</a:t>
            </a:r>
          </a:p>
          <a:p>
            <a:r>
              <a:rPr lang="en-US" dirty="0" smtClean="0"/>
              <a:t>Attitude of other residents cannot become your issue</a:t>
            </a:r>
            <a:endParaRPr lang="en-US" dirty="0"/>
          </a:p>
        </p:txBody>
      </p:sp>
    </p:spTree>
    <p:extLst>
      <p:ext uri="{BB962C8B-B14F-4D97-AF65-F5344CB8AC3E}">
        <p14:creationId xmlns:p14="http://schemas.microsoft.com/office/powerpoint/2010/main" val="673211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645460"/>
            <a:ext cx="10018713" cy="1344706"/>
          </a:xfrm>
        </p:spPr>
        <p:txBody>
          <a:bodyPr>
            <a:normAutofit/>
          </a:bodyPr>
          <a:lstStyle/>
          <a:p>
            <a:r>
              <a:rPr lang="en-US" sz="4400" b="1" dirty="0" smtClean="0"/>
              <a:t>OTHER FAIR HOUSING ISSUES</a:t>
            </a:r>
            <a:endParaRPr lang="en-US" sz="4400" b="1" dirty="0"/>
          </a:p>
        </p:txBody>
      </p:sp>
      <p:sp>
        <p:nvSpPr>
          <p:cNvPr id="3" name="Content Placeholder 2"/>
          <p:cNvSpPr>
            <a:spLocks noGrp="1"/>
          </p:cNvSpPr>
          <p:nvPr>
            <p:ph idx="1"/>
          </p:nvPr>
        </p:nvSpPr>
        <p:spPr/>
        <p:txBody>
          <a:bodyPr/>
          <a:lstStyle/>
          <a:p>
            <a:r>
              <a:rPr lang="en-US" b="1" dirty="0" smtClean="0"/>
              <a:t>TOP AREAS OF ISSUES:</a:t>
            </a:r>
          </a:p>
          <a:p>
            <a:r>
              <a:rPr lang="en-US" dirty="0" smtClean="0"/>
              <a:t>Familial Status</a:t>
            </a:r>
          </a:p>
          <a:p>
            <a:r>
              <a:rPr lang="en-US" dirty="0" smtClean="0"/>
              <a:t>Religious / National Origins in a age of profiling</a:t>
            </a:r>
          </a:p>
          <a:p>
            <a:r>
              <a:rPr lang="en-US" dirty="0" smtClean="0"/>
              <a:t>Disability – Health / Handicap</a:t>
            </a:r>
          </a:p>
          <a:p>
            <a:r>
              <a:rPr lang="en-US" dirty="0" smtClean="0"/>
              <a:t>“Class Membership”</a:t>
            </a:r>
          </a:p>
          <a:p>
            <a:endParaRPr lang="en-US" dirty="0"/>
          </a:p>
        </p:txBody>
      </p:sp>
    </p:spTree>
    <p:extLst>
      <p:ext uri="{BB962C8B-B14F-4D97-AF65-F5344CB8AC3E}">
        <p14:creationId xmlns:p14="http://schemas.microsoft.com/office/powerpoint/2010/main" val="2084419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NOVEMBER 2013  published in Property Newsletter</a:t>
            </a:r>
            <a:endParaRPr lang="en-US" b="1" dirty="0"/>
          </a:p>
        </p:txBody>
      </p:sp>
      <p:sp>
        <p:nvSpPr>
          <p:cNvPr id="3" name="Content Placeholder 2"/>
          <p:cNvSpPr>
            <a:spLocks noGrp="1"/>
          </p:cNvSpPr>
          <p:nvPr>
            <p:ph idx="1"/>
          </p:nvPr>
        </p:nvSpPr>
        <p:spPr/>
        <p:txBody>
          <a:bodyPr>
            <a:normAutofit fontScale="92500"/>
          </a:bodyPr>
          <a:lstStyle/>
          <a:p>
            <a:r>
              <a:rPr lang="en-US" i="1" dirty="0"/>
              <a:t>All children must be supervised by an adult at all times while playing outside. No sports activities, skateboarding, roller-blading, or general extracurricular activities are to take place in our community.  If we see anyone violating any of the above activities or see any unsupervised children they will be sent home immediately</a:t>
            </a:r>
            <a:r>
              <a:rPr lang="en-US" dirty="0" smtClean="0"/>
              <a:t>.“</a:t>
            </a:r>
          </a:p>
          <a:p>
            <a:endParaRPr lang="en-US" dirty="0"/>
          </a:p>
          <a:p>
            <a:r>
              <a:rPr lang="en-US" dirty="0" smtClean="0"/>
              <a:t>Is there a consequence for this policy?  </a:t>
            </a:r>
          </a:p>
          <a:p>
            <a:r>
              <a:rPr lang="en-US" dirty="0" smtClean="0"/>
              <a:t>FAMILIAL STATUS</a:t>
            </a:r>
            <a:endParaRPr lang="en-US" dirty="0"/>
          </a:p>
        </p:txBody>
      </p:sp>
    </p:spTree>
    <p:extLst>
      <p:ext uri="{BB962C8B-B14F-4D97-AF65-F5344CB8AC3E}">
        <p14:creationId xmlns:p14="http://schemas.microsoft.com/office/powerpoint/2010/main" val="3687458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29" y="4754933"/>
            <a:ext cx="19706371" cy="836240"/>
          </a:xfrm>
        </p:spPr>
        <p:txBody>
          <a:bodyPr>
            <a:normAutofit/>
          </a:bodyPr>
          <a:lstStyle/>
          <a:p>
            <a:r>
              <a:rPr lang="en-US" sz="4400" b="1" dirty="0" smtClean="0"/>
              <a:t>Marijuana</a:t>
            </a:r>
            <a:endParaRPr lang="en-US" sz="4400" b="1" dirty="0"/>
          </a:p>
        </p:txBody>
      </p:sp>
      <p:pic>
        <p:nvPicPr>
          <p:cNvPr id="6148" name="Picture 4" descr="https://encrypted-tbn0.gstatic.com/images?q=tbn:ANd9GcSyh4seeA02RMn_Ivc1c37vW6R5P3AdSGweSm-sk3bFb1hnnP1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952" y="2573709"/>
            <a:ext cx="2399366" cy="21812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0.gstatic.com/images?q=tbn:ANd9GcSrEpXJAp6eSmFI2CZsn8Ow0AH0yLKp0sgFq26pX5_yun8TeMJm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493" y="2649908"/>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1.gstatic.com/images?q=tbn:ANd9GcRSKfkZ17y5FRLCEsgH3LhynolqnMlt4p4eXnCIyjwWd8UWT9MACQ"/>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98277" y="2573708"/>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encrypted-tbn2.gstatic.com/images?q=tbn:ANd9GcSBgXx1ResS4vNzHWwrZ4NRsRSHtlJKugtGg60Wh96SelM8hlvszQ&amp;reload=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6893" y="2649908"/>
            <a:ext cx="239077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039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97546"/>
          </a:xfrm>
        </p:spPr>
        <p:txBody>
          <a:bodyPr>
            <a:normAutofit/>
          </a:bodyPr>
          <a:lstStyle/>
          <a:p>
            <a:r>
              <a:rPr lang="en-US" sz="4400" b="1" dirty="0" smtClean="0"/>
              <a:t>NO CAUSE / GOOD CAUSE EVICTIONS</a:t>
            </a:r>
            <a:endParaRPr lang="en-US" sz="4400" b="1" dirty="0"/>
          </a:p>
        </p:txBody>
      </p:sp>
      <p:sp>
        <p:nvSpPr>
          <p:cNvPr id="3" name="Content Placeholder 2"/>
          <p:cNvSpPr>
            <a:spLocks noGrp="1"/>
          </p:cNvSpPr>
          <p:nvPr>
            <p:ph idx="1"/>
          </p:nvPr>
        </p:nvSpPr>
        <p:spPr>
          <a:xfrm>
            <a:off x="1484310" y="1983347"/>
            <a:ext cx="10018713" cy="3807853"/>
          </a:xfrm>
        </p:spPr>
        <p:txBody>
          <a:bodyPr/>
          <a:lstStyle/>
          <a:p>
            <a:r>
              <a:rPr lang="en-US" b="1" dirty="0" smtClean="0">
                <a:latin typeface="Arial" panose="020B0604020202020204" pitchFamily="34" charset="0"/>
                <a:cs typeface="Arial" panose="020B0604020202020204" pitchFamily="34" charset="0"/>
              </a:rPr>
              <a:t>Good Cause:</a:t>
            </a:r>
          </a:p>
          <a:p>
            <a:pPr lvl="1"/>
            <a:r>
              <a:rPr lang="en-US" b="1" dirty="0" smtClean="0">
                <a:latin typeface="Arial" panose="020B0604020202020204" pitchFamily="34" charset="0"/>
                <a:cs typeface="Arial" panose="020B0604020202020204" pitchFamily="34" charset="0"/>
              </a:rPr>
              <a:t>Non Payment of Rent   ALWAYS #1</a:t>
            </a:r>
          </a:p>
          <a:p>
            <a:pPr lvl="1"/>
            <a:r>
              <a:rPr lang="en-US" b="1" dirty="0" smtClean="0">
                <a:latin typeface="Arial" panose="020B0604020202020204" pitchFamily="34" charset="0"/>
                <a:cs typeface="Arial" panose="020B0604020202020204" pitchFamily="34" charset="0"/>
              </a:rPr>
              <a:t>Documented negligence, abuse of premises by tenant, household member or person who has consent of tenant to be on premises  (NRS 118A.110)</a:t>
            </a:r>
          </a:p>
          <a:p>
            <a:pPr lvl="3"/>
            <a:r>
              <a:rPr lang="en-US" b="1" dirty="0" smtClean="0">
                <a:latin typeface="Arial" panose="020B0604020202020204" pitchFamily="34" charset="0"/>
                <a:cs typeface="Arial" panose="020B0604020202020204" pitchFamily="34" charset="0"/>
              </a:rPr>
              <a:t>NOTE THAT THIS HAS VAWA CONSEQUENCES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914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31273"/>
          </a:xfrm>
        </p:spPr>
        <p:txBody>
          <a:bodyPr/>
          <a:lstStyle/>
          <a:p>
            <a:r>
              <a:rPr lang="en-US" b="1" dirty="0"/>
              <a:t>NO CAUSE / GOOD CAUSE EVICTIONS</a:t>
            </a:r>
            <a:endParaRPr lang="en-US" dirty="0"/>
          </a:p>
        </p:txBody>
      </p:sp>
      <p:sp>
        <p:nvSpPr>
          <p:cNvPr id="3" name="Content Placeholder 2"/>
          <p:cNvSpPr>
            <a:spLocks noGrp="1"/>
          </p:cNvSpPr>
          <p:nvPr>
            <p:ph idx="1"/>
          </p:nvPr>
        </p:nvSpPr>
        <p:spPr>
          <a:xfrm>
            <a:off x="1484310" y="2034863"/>
            <a:ext cx="10018713" cy="3756338"/>
          </a:xfrm>
        </p:spPr>
        <p:txBody>
          <a:bodyPr>
            <a:normAutofit fontScale="40000" lnSpcReduction="20000"/>
          </a:bodyPr>
          <a:lstStyle/>
          <a:p>
            <a:r>
              <a:rPr lang="en-US" sz="3500" b="1" dirty="0"/>
              <a:t>NRS 118A.310  Basic obligations.  A tenant shall, as basic obligations under this chapter:</a:t>
            </a:r>
          </a:p>
          <a:p>
            <a:r>
              <a:rPr lang="en-US" sz="3500" b="1" dirty="0"/>
              <a:t>      1.  Comply with the terms of the rental agreement;</a:t>
            </a:r>
          </a:p>
          <a:p>
            <a:r>
              <a:rPr lang="en-US" sz="3500" b="1" dirty="0"/>
              <a:t>      2.  Keep that part of the premises which is occupied and used as clean and safe as the condition of the premises permit;</a:t>
            </a:r>
          </a:p>
          <a:p>
            <a:r>
              <a:rPr lang="en-US" sz="3500" b="1" dirty="0"/>
              <a:t>      3.  Dispose of all ashes, garbage, rubbish and other waste from the dwelling unit in a clean and safe manner;</a:t>
            </a:r>
          </a:p>
          <a:p>
            <a:r>
              <a:rPr lang="en-US" sz="3500" b="1" dirty="0"/>
              <a:t>      4.  Keep all plumbing fixtures in the dwelling unit as clean as their condition permits;</a:t>
            </a:r>
          </a:p>
          <a:p>
            <a:r>
              <a:rPr lang="en-US" sz="3500" b="1" dirty="0"/>
              <a:t>      5.  Use in a reasonable manner all electrical, plumbing, sanitary, heating, ventilating, air-conditioning and other facilities and appliances, including elevators, in the premises;</a:t>
            </a:r>
          </a:p>
          <a:p>
            <a:r>
              <a:rPr lang="en-US" sz="3500" b="1" dirty="0"/>
              <a:t>      6.  Not deliberately or negligently render the premises uninhabitable or destroy, deface, damage, impair or remove any part of the premises or knowingly permit any person to do so; and</a:t>
            </a:r>
          </a:p>
          <a:p>
            <a:r>
              <a:rPr lang="en-US" sz="3500" b="1" dirty="0"/>
              <a:t>      7.  Conduct himself or herself and require other persons on the premises with his or her consent to conduct themselves in a manner that will not disturb a neighbor’s peaceful enjoyment of the premises.</a:t>
            </a:r>
          </a:p>
          <a:p>
            <a:r>
              <a:rPr lang="en-US" sz="3500" b="1" dirty="0"/>
              <a:t>      (Added to NRS by 1977, 1336</a:t>
            </a:r>
            <a:r>
              <a:rPr lang="en-US" sz="3500" b="1" dirty="0" smtClean="0"/>
              <a:t>)</a:t>
            </a:r>
          </a:p>
          <a:p>
            <a:r>
              <a:rPr lang="en-US" sz="4500" b="1" dirty="0" smtClean="0"/>
              <a:t>HOW HAVE YOU DOCUMENTED A VIOLATION WHICH IS SERIOUS, REPEATED AND REMEDIATION ATTEMPTS HAVE BEEN MADE WITHOUT SUCCESS?</a:t>
            </a:r>
            <a:endParaRPr lang="en-US" sz="4500" b="1" dirty="0"/>
          </a:p>
          <a:p>
            <a:endParaRPr lang="en-US" sz="4500" dirty="0"/>
          </a:p>
        </p:txBody>
      </p:sp>
    </p:spTree>
    <p:extLst>
      <p:ext uri="{BB962C8B-B14F-4D97-AF65-F5344CB8AC3E}">
        <p14:creationId xmlns:p14="http://schemas.microsoft.com/office/powerpoint/2010/main" val="5242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NEVADA COMPLIANCE INFORMATION</a:t>
            </a:r>
            <a:endParaRPr lang="en-US" b="1" dirty="0"/>
          </a:p>
        </p:txBody>
      </p:sp>
      <p:sp>
        <p:nvSpPr>
          <p:cNvPr id="3" name="Content Placeholder 2"/>
          <p:cNvSpPr>
            <a:spLocks noGrp="1"/>
          </p:cNvSpPr>
          <p:nvPr>
            <p:ph idx="1"/>
          </p:nvPr>
        </p:nvSpPr>
        <p:spPr>
          <a:xfrm>
            <a:off x="1484310" y="2169458"/>
            <a:ext cx="10018713" cy="4307541"/>
          </a:xfrm>
        </p:spPr>
        <p:txBody>
          <a:bodyPr>
            <a:normAutofit/>
          </a:bodyPr>
          <a:lstStyle/>
          <a:p>
            <a:r>
              <a:rPr lang="en-US" sz="4000" b="1" dirty="0" smtClean="0"/>
              <a:t>www.nvhousing.state.us/</a:t>
            </a:r>
            <a:endParaRPr lang="en-US" sz="4000" b="1" dirty="0"/>
          </a:p>
        </p:txBody>
      </p:sp>
      <p:pic>
        <p:nvPicPr>
          <p:cNvPr id="4" name="Picture 2" descr="http://1.bp.blogspot.com/-i7fGqHZuouo/UZMCn3qg6II/AAAAAAAANO0/dS9mnBocErQ/s1600/nevada-state-seal-pla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836" y="2895599"/>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15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 CAUSE / GOOD CAUSE EVICTIONS</a:t>
            </a:r>
            <a:endParaRPr lang="en-US" dirty="0"/>
          </a:p>
        </p:txBody>
      </p:sp>
      <p:sp>
        <p:nvSpPr>
          <p:cNvPr id="3" name="Content Placeholder 2"/>
          <p:cNvSpPr>
            <a:spLocks noGrp="1"/>
          </p:cNvSpPr>
          <p:nvPr>
            <p:ph idx="1"/>
          </p:nvPr>
        </p:nvSpPr>
        <p:spPr/>
        <p:txBody>
          <a:bodyPr/>
          <a:lstStyle/>
          <a:p>
            <a:r>
              <a:rPr lang="en-US" b="1" dirty="0" smtClean="0"/>
              <a:t>NO CAUSE EVICTIONS:</a:t>
            </a:r>
          </a:p>
          <a:p>
            <a:pPr lvl="1"/>
            <a:r>
              <a:rPr lang="en-US" dirty="0" smtClean="0"/>
              <a:t>Does not meet Section 42 Test</a:t>
            </a:r>
          </a:p>
          <a:p>
            <a:pPr lvl="1"/>
            <a:r>
              <a:rPr lang="en-US" dirty="0" smtClean="0"/>
              <a:t>Cannot non renew lease in assisted housing because you “don’t like” person; a pain to deal with etc.</a:t>
            </a:r>
          </a:p>
          <a:p>
            <a:pPr lvl="1"/>
            <a:r>
              <a:rPr lang="en-US" dirty="0" smtClean="0"/>
              <a:t>Cannot non renew because person causes resident upheaval  e.g. troublemaker, you don’t think that tenant should live alone, housekeeping not at your standards, have “better” applicant</a:t>
            </a:r>
            <a:endParaRPr lang="en-US" dirty="0"/>
          </a:p>
        </p:txBody>
      </p:sp>
    </p:spTree>
    <p:extLst>
      <p:ext uri="{BB962C8B-B14F-4D97-AF65-F5344CB8AC3E}">
        <p14:creationId xmlns:p14="http://schemas.microsoft.com/office/powerpoint/2010/main" val="1340833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LEPP Plan</a:t>
            </a:r>
            <a:endParaRPr lang="en-US" b="1" dirty="0"/>
          </a:p>
        </p:txBody>
      </p:sp>
      <p:sp>
        <p:nvSpPr>
          <p:cNvPr id="3" name="Content Placeholder 2"/>
          <p:cNvSpPr>
            <a:spLocks noGrp="1"/>
          </p:cNvSpPr>
          <p:nvPr>
            <p:ph idx="1"/>
          </p:nvPr>
        </p:nvSpPr>
        <p:spPr/>
        <p:txBody>
          <a:bodyPr/>
          <a:lstStyle/>
          <a:p>
            <a:r>
              <a:rPr lang="en-US" sz="3600" b="1" dirty="0" smtClean="0"/>
              <a:t>BY SHOW OF HANDS: </a:t>
            </a:r>
          </a:p>
          <a:p>
            <a:r>
              <a:rPr lang="en-US" sz="3200" b="1" dirty="0" smtClean="0"/>
              <a:t>How many people have a LEPP at their property?</a:t>
            </a:r>
          </a:p>
          <a:p>
            <a:r>
              <a:rPr lang="en-US" sz="3600" b="1" dirty="0" smtClean="0"/>
              <a:t>How many people know what this is?</a:t>
            </a:r>
          </a:p>
          <a:p>
            <a:endParaRPr lang="en-US" dirty="0"/>
          </a:p>
        </p:txBody>
      </p:sp>
    </p:spTree>
    <p:extLst>
      <p:ext uri="{BB962C8B-B14F-4D97-AF65-F5344CB8AC3E}">
        <p14:creationId xmlns:p14="http://schemas.microsoft.com/office/powerpoint/2010/main" val="1638293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82040"/>
          </a:xfrm>
        </p:spPr>
        <p:txBody>
          <a:bodyPr>
            <a:normAutofit fontScale="90000"/>
          </a:bodyPr>
          <a:lstStyle/>
          <a:p>
            <a:r>
              <a:rPr lang="en-US" sz="4800" b="1" dirty="0" smtClean="0"/>
              <a:t>TRENDING TOPICS - ELIGIBILITY ISSUES</a:t>
            </a:r>
            <a:endParaRPr lang="en-US" sz="4800" b="1" dirty="0"/>
          </a:p>
        </p:txBody>
      </p:sp>
      <p:sp>
        <p:nvSpPr>
          <p:cNvPr id="3" name="Content Placeholder 2"/>
          <p:cNvSpPr>
            <a:spLocks noGrp="1"/>
          </p:cNvSpPr>
          <p:nvPr>
            <p:ph idx="1"/>
          </p:nvPr>
        </p:nvSpPr>
        <p:spPr>
          <a:xfrm>
            <a:off x="1484310" y="1767841"/>
            <a:ext cx="10018713" cy="4023359"/>
          </a:xfrm>
        </p:spPr>
        <p:txBody>
          <a:bodyPr>
            <a:normAutofit lnSpcReduction="10000"/>
          </a:bodyPr>
          <a:lstStyle/>
          <a:p>
            <a:r>
              <a:rPr lang="en-US" b="1" dirty="0"/>
              <a:t>Social Security Verification changes</a:t>
            </a:r>
          </a:p>
          <a:p>
            <a:r>
              <a:rPr lang="en-US" b="1" dirty="0"/>
              <a:t>Direct Express</a:t>
            </a:r>
          </a:p>
          <a:p>
            <a:r>
              <a:rPr lang="en-US" b="1" dirty="0"/>
              <a:t>Tip Compliance</a:t>
            </a:r>
          </a:p>
          <a:p>
            <a:r>
              <a:rPr lang="en-US" b="1" dirty="0"/>
              <a:t>RMD’s  - Pensions </a:t>
            </a:r>
          </a:p>
          <a:p>
            <a:r>
              <a:rPr lang="en-US" b="1" dirty="0"/>
              <a:t>IRMAA </a:t>
            </a:r>
            <a:r>
              <a:rPr lang="en-US" b="1" dirty="0" smtClean="0"/>
              <a:t>significance</a:t>
            </a:r>
          </a:p>
          <a:p>
            <a:r>
              <a:rPr lang="en-US" b="1" dirty="0" smtClean="0"/>
              <a:t>Real Estate</a:t>
            </a:r>
            <a:endParaRPr lang="en-US" b="1" dirty="0"/>
          </a:p>
          <a:p>
            <a:r>
              <a:rPr lang="en-US" b="1" dirty="0"/>
              <a:t>Negative Assets</a:t>
            </a:r>
          </a:p>
          <a:p>
            <a:r>
              <a:rPr lang="en-US" b="1" dirty="0"/>
              <a:t>Assets of all types</a:t>
            </a:r>
          </a:p>
          <a:p>
            <a:endParaRPr lang="en-US" dirty="0"/>
          </a:p>
        </p:txBody>
      </p:sp>
    </p:spTree>
    <p:extLst>
      <p:ext uri="{BB962C8B-B14F-4D97-AF65-F5344CB8AC3E}">
        <p14:creationId xmlns:p14="http://schemas.microsoft.com/office/powerpoint/2010/main" val="4041069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21080"/>
          </a:xfrm>
        </p:spPr>
        <p:txBody>
          <a:bodyPr/>
          <a:lstStyle/>
          <a:p>
            <a:r>
              <a:rPr lang="en-US" b="1" dirty="0" smtClean="0"/>
              <a:t>SOCIAL SECURITY VERIFICATIONS</a:t>
            </a:r>
            <a:endParaRPr lang="en-US" b="1" dirty="0"/>
          </a:p>
        </p:txBody>
      </p:sp>
      <p:sp>
        <p:nvSpPr>
          <p:cNvPr id="3" name="Content Placeholder 2"/>
          <p:cNvSpPr>
            <a:spLocks noGrp="1"/>
          </p:cNvSpPr>
          <p:nvPr>
            <p:ph idx="1"/>
          </p:nvPr>
        </p:nvSpPr>
        <p:spPr>
          <a:xfrm>
            <a:off x="1484310" y="1706881"/>
            <a:ext cx="10018713" cy="4084319"/>
          </a:xfrm>
        </p:spPr>
        <p:txBody>
          <a:bodyPr/>
          <a:lstStyle/>
          <a:p>
            <a:r>
              <a:rPr lang="en-US" b="1" dirty="0" smtClean="0"/>
              <a:t>SEE LETTER</a:t>
            </a:r>
            <a:endParaRPr lang="en-US" b="1" dirty="0"/>
          </a:p>
        </p:txBody>
      </p:sp>
    </p:spTree>
    <p:extLst>
      <p:ext uri="{BB962C8B-B14F-4D97-AF65-F5344CB8AC3E}">
        <p14:creationId xmlns:p14="http://schemas.microsoft.com/office/powerpoint/2010/main" val="3250745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DIRECT EXPRESS CARD</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005" y="2783839"/>
            <a:ext cx="5491004" cy="3637281"/>
          </a:xfrm>
        </p:spPr>
      </p:pic>
    </p:spTree>
    <p:extLst>
      <p:ext uri="{BB962C8B-B14F-4D97-AF65-F5344CB8AC3E}">
        <p14:creationId xmlns:p14="http://schemas.microsoft.com/office/powerpoint/2010/main" val="3764695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02276"/>
            <a:ext cx="10018713" cy="1365161"/>
          </a:xfrm>
        </p:spPr>
        <p:txBody>
          <a:bodyPr/>
          <a:lstStyle/>
          <a:p>
            <a:r>
              <a:rPr lang="en-US" b="1" dirty="0" smtClean="0"/>
              <a:t>DIRECT EXPRESS CARD</a:t>
            </a:r>
            <a:endParaRPr lang="en-US" b="1" dirty="0"/>
          </a:p>
        </p:txBody>
      </p:sp>
      <p:sp>
        <p:nvSpPr>
          <p:cNvPr id="3" name="Content Placeholder 2"/>
          <p:cNvSpPr>
            <a:spLocks noGrp="1"/>
          </p:cNvSpPr>
          <p:nvPr>
            <p:ph idx="1"/>
          </p:nvPr>
        </p:nvSpPr>
        <p:spPr>
          <a:xfrm>
            <a:off x="1484310" y="2047741"/>
            <a:ext cx="10018713" cy="4417453"/>
          </a:xfrm>
        </p:spPr>
        <p:txBody>
          <a:bodyPr>
            <a:normAutofit/>
          </a:bodyPr>
          <a:lstStyle/>
          <a:p>
            <a:pPr marL="438912" indent="-320040">
              <a:spcBef>
                <a:spcPts val="0"/>
              </a:spcBef>
              <a:spcAft>
                <a:spcPts val="0"/>
              </a:spcAft>
              <a:buFont typeface="Wingdings 2"/>
              <a:buChar char=""/>
              <a:defRPr/>
            </a:pPr>
            <a:r>
              <a:rPr lang="en-US" dirty="0"/>
              <a:t>Effective March 1, 2013 those persons receiving Social Security Benefits have 2 options for payment:  </a:t>
            </a:r>
          </a:p>
          <a:p>
            <a:pPr marL="731520" lvl="1" indent="-274320">
              <a:spcAft>
                <a:spcPts val="0"/>
              </a:spcAft>
              <a:buFont typeface="Wingdings"/>
              <a:buChar char=""/>
              <a:defRPr/>
            </a:pPr>
            <a:r>
              <a:rPr lang="en-US" dirty="0"/>
              <a:t>Electronic funds to bank account</a:t>
            </a:r>
          </a:p>
          <a:p>
            <a:pPr marL="731520" lvl="1" indent="-274320">
              <a:spcAft>
                <a:spcPts val="0"/>
              </a:spcAft>
              <a:buFont typeface="Wingdings"/>
              <a:buChar char=""/>
              <a:defRPr/>
            </a:pPr>
            <a:r>
              <a:rPr lang="en-US" dirty="0"/>
              <a:t>Direct Express Card</a:t>
            </a:r>
          </a:p>
          <a:p>
            <a:pPr marL="731520" lvl="1" indent="-274320">
              <a:spcAft>
                <a:spcPts val="0"/>
              </a:spcAft>
              <a:buFont typeface="Wingdings"/>
              <a:buChar char=""/>
              <a:defRPr/>
            </a:pPr>
            <a:endParaRPr lang="en-US" dirty="0"/>
          </a:p>
          <a:p>
            <a:pPr marL="731520" lvl="1" indent="-274320">
              <a:spcAft>
                <a:spcPts val="0"/>
              </a:spcAft>
              <a:buNone/>
              <a:defRPr/>
            </a:pPr>
            <a:r>
              <a:rPr lang="en-US" dirty="0"/>
              <a:t>Balance on card considered an asset …</a:t>
            </a:r>
          </a:p>
          <a:p>
            <a:pPr marL="731520" lvl="1" indent="-274320">
              <a:spcAft>
                <a:spcPts val="0"/>
              </a:spcAft>
              <a:buNone/>
              <a:defRPr/>
            </a:pPr>
            <a:r>
              <a:rPr lang="en-US" dirty="0"/>
              <a:t>Can be obtained through an ATM, online, or paper statement  (.75 cent charge</a:t>
            </a:r>
            <a:r>
              <a:rPr lang="en-US" dirty="0" smtClean="0"/>
              <a:t>)   </a:t>
            </a:r>
            <a:r>
              <a:rPr lang="en-US" i="1" dirty="0" smtClean="0"/>
              <a:t>all are acceptable verifications!</a:t>
            </a:r>
            <a:endParaRPr lang="en-US" dirty="0"/>
          </a:p>
          <a:p>
            <a:pPr marL="731520" lvl="1" indent="-274320">
              <a:spcAft>
                <a:spcPts val="0"/>
              </a:spcAft>
              <a:buNone/>
              <a:defRPr/>
            </a:pPr>
            <a:endParaRPr lang="en-US" dirty="0"/>
          </a:p>
          <a:p>
            <a:pPr marL="731520" lvl="1" indent="-274320">
              <a:spcAft>
                <a:spcPts val="0"/>
              </a:spcAft>
              <a:buNone/>
              <a:defRPr/>
            </a:pPr>
            <a:r>
              <a:rPr lang="en-US" sz="3200" b="1" dirty="0"/>
              <a:t>TREAT AS ANY OTHER ASSET</a:t>
            </a:r>
          </a:p>
          <a:p>
            <a:endParaRPr lang="en-US" dirty="0"/>
          </a:p>
        </p:txBody>
      </p:sp>
    </p:spTree>
    <p:extLst>
      <p:ext uri="{BB962C8B-B14F-4D97-AF65-F5344CB8AC3E}">
        <p14:creationId xmlns:p14="http://schemas.microsoft.com/office/powerpoint/2010/main" val="3819863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14400"/>
          </a:xfrm>
        </p:spPr>
        <p:txBody>
          <a:bodyPr>
            <a:normAutofit/>
          </a:bodyPr>
          <a:lstStyle/>
          <a:p>
            <a:r>
              <a:rPr lang="en-US" sz="4800" b="1" dirty="0" smtClean="0"/>
              <a:t>TIP COMPLIANCE</a:t>
            </a:r>
            <a:endParaRPr lang="en-US" sz="4800" b="1" dirty="0"/>
          </a:p>
        </p:txBody>
      </p:sp>
      <p:sp>
        <p:nvSpPr>
          <p:cNvPr id="3" name="Content Placeholder 2"/>
          <p:cNvSpPr>
            <a:spLocks noGrp="1"/>
          </p:cNvSpPr>
          <p:nvPr>
            <p:ph idx="1"/>
          </p:nvPr>
        </p:nvSpPr>
        <p:spPr/>
        <p:txBody>
          <a:bodyPr/>
          <a:lstStyle/>
          <a:p>
            <a:r>
              <a:rPr lang="en-US" sz="2800" b="1" dirty="0" smtClean="0"/>
              <a:t>TIP AFFIDAVIT = LAST RESORT</a:t>
            </a:r>
          </a:p>
          <a:p>
            <a:r>
              <a:rPr lang="en-US" sz="2800" b="1" dirty="0" smtClean="0"/>
              <a:t>1. Verification on VOE  or YTD</a:t>
            </a:r>
          </a:p>
          <a:p>
            <a:r>
              <a:rPr lang="en-US" sz="2800" b="1" dirty="0" smtClean="0"/>
              <a:t>2. Pay stubs – breakout of tips on stubs</a:t>
            </a:r>
          </a:p>
          <a:p>
            <a:r>
              <a:rPr lang="en-US" sz="2800" b="1" dirty="0" smtClean="0"/>
              <a:t>3. IF not accounting for tips on Pay Stubs</a:t>
            </a:r>
          </a:p>
          <a:p>
            <a:r>
              <a:rPr lang="en-US" sz="2800" b="1" i="1" dirty="0" smtClean="0"/>
              <a:t>What have YOU done to document this scenario and clarify</a:t>
            </a:r>
          </a:p>
          <a:p>
            <a:endParaRPr lang="en-US" i="1" dirty="0"/>
          </a:p>
        </p:txBody>
      </p:sp>
    </p:spTree>
    <p:extLst>
      <p:ext uri="{BB962C8B-B14F-4D97-AF65-F5344CB8AC3E}">
        <p14:creationId xmlns:p14="http://schemas.microsoft.com/office/powerpoint/2010/main" val="52073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RMD</a:t>
            </a:r>
            <a:endParaRPr lang="en-US" b="1" dirty="0"/>
          </a:p>
        </p:txBody>
      </p:sp>
      <p:sp>
        <p:nvSpPr>
          <p:cNvPr id="3" name="Content Placeholder 2"/>
          <p:cNvSpPr>
            <a:spLocks noGrp="1"/>
          </p:cNvSpPr>
          <p:nvPr>
            <p:ph idx="1"/>
          </p:nvPr>
        </p:nvSpPr>
        <p:spPr/>
        <p:txBody>
          <a:bodyPr/>
          <a:lstStyle/>
          <a:p>
            <a:r>
              <a:rPr lang="en-US" altLang="en-US" sz="3600" dirty="0"/>
              <a:t>What does it stand for?</a:t>
            </a:r>
          </a:p>
          <a:p>
            <a:r>
              <a:rPr lang="en-US" altLang="en-US" sz="3600" dirty="0"/>
              <a:t>What does it </a:t>
            </a:r>
            <a:r>
              <a:rPr lang="en-US" altLang="en-US" sz="3600" dirty="0" smtClean="0"/>
              <a:t>mean?</a:t>
            </a:r>
            <a:endParaRPr lang="en-US" altLang="en-US" sz="36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966" y="2991916"/>
            <a:ext cx="2183587" cy="2474366"/>
          </a:xfrm>
          <a:prstGeom prst="rect">
            <a:avLst/>
          </a:prstGeom>
        </p:spPr>
      </p:pic>
    </p:spTree>
    <p:extLst>
      <p:ext uri="{BB962C8B-B14F-4D97-AF65-F5344CB8AC3E}">
        <p14:creationId xmlns:p14="http://schemas.microsoft.com/office/powerpoint/2010/main" val="1332892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68758"/>
          </a:xfrm>
        </p:spPr>
        <p:txBody>
          <a:bodyPr/>
          <a:lstStyle/>
          <a:p>
            <a:r>
              <a:rPr lang="en-US" b="1" dirty="0" smtClean="0"/>
              <a:t>IRMAA</a:t>
            </a:r>
            <a:endParaRPr lang="en-US" b="1" dirty="0"/>
          </a:p>
        </p:txBody>
      </p:sp>
      <p:sp>
        <p:nvSpPr>
          <p:cNvPr id="3" name="Content Placeholder 2"/>
          <p:cNvSpPr>
            <a:spLocks noGrp="1"/>
          </p:cNvSpPr>
          <p:nvPr>
            <p:ph idx="1"/>
          </p:nvPr>
        </p:nvSpPr>
        <p:spPr/>
        <p:txBody>
          <a:bodyPr/>
          <a:lstStyle/>
          <a:p>
            <a:r>
              <a:rPr lang="en-US" altLang="en-US" dirty="0"/>
              <a:t>What is this?</a:t>
            </a:r>
          </a:p>
          <a:p>
            <a:endParaRPr lang="en-US" altLang="en-US" dirty="0"/>
          </a:p>
          <a:p>
            <a:r>
              <a:rPr lang="en-US" altLang="en-US" dirty="0"/>
              <a:t>What does it mean?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870" y="2855315"/>
            <a:ext cx="1708099" cy="1716329"/>
          </a:xfrm>
          <a:prstGeom prst="rect">
            <a:avLst/>
          </a:prstGeom>
        </p:spPr>
      </p:pic>
    </p:spTree>
    <p:extLst>
      <p:ext uri="{BB962C8B-B14F-4D97-AF65-F5344CB8AC3E}">
        <p14:creationId xmlns:p14="http://schemas.microsoft.com/office/powerpoint/2010/main" val="218182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91485"/>
          </a:xfrm>
        </p:spPr>
        <p:txBody>
          <a:bodyPr/>
          <a:lstStyle/>
          <a:p>
            <a:r>
              <a:rPr lang="en-US" b="1" dirty="0"/>
              <a:t>Review of Pension / 401K funds</a:t>
            </a:r>
          </a:p>
        </p:txBody>
      </p:sp>
      <p:sp>
        <p:nvSpPr>
          <p:cNvPr id="3" name="Content Placeholder 2"/>
          <p:cNvSpPr>
            <a:spLocks noGrp="1"/>
          </p:cNvSpPr>
          <p:nvPr>
            <p:ph idx="1"/>
          </p:nvPr>
        </p:nvSpPr>
        <p:spPr>
          <a:xfrm>
            <a:off x="1484310" y="1622739"/>
            <a:ext cx="10018713" cy="4168462"/>
          </a:xfrm>
        </p:spPr>
        <p:txBody>
          <a:bodyPr/>
          <a:lstStyle/>
          <a:p>
            <a:r>
              <a:rPr lang="en-US" altLang="en-US" dirty="0"/>
              <a:t>If person is working, only the amount that can be withdrawn without terminating employment is counted.  </a:t>
            </a:r>
          </a:p>
          <a:p>
            <a:r>
              <a:rPr lang="en-US" altLang="en-US" dirty="0"/>
              <a:t>Interest is counted as asset or as above</a:t>
            </a:r>
          </a:p>
          <a:p>
            <a:r>
              <a:rPr lang="en-US" altLang="en-US" dirty="0"/>
              <a:t>Once a person stops working:</a:t>
            </a:r>
          </a:p>
          <a:p>
            <a:pPr lvl="1"/>
            <a:r>
              <a:rPr lang="en-US" altLang="en-US" dirty="0"/>
              <a:t>Monthly, arbitrary distribution of fund or annual distributions counted as income.  (Once paying on a regular basis, no longer income)</a:t>
            </a:r>
          </a:p>
          <a:p>
            <a:endParaRPr lang="en-US" dirty="0"/>
          </a:p>
        </p:txBody>
      </p:sp>
    </p:spTree>
    <p:extLst>
      <p:ext uri="{BB962C8B-B14F-4D97-AF65-F5344CB8AC3E}">
        <p14:creationId xmlns:p14="http://schemas.microsoft.com/office/powerpoint/2010/main" val="197205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SOCIALSERVE.ORG -APARTMENT LISTINGS</a:t>
            </a:r>
            <a:endParaRPr lang="en-US" sz="4400" b="1" dirty="0"/>
          </a:p>
        </p:txBody>
      </p:sp>
      <p:sp>
        <p:nvSpPr>
          <p:cNvPr id="3" name="Content Placeholder 2"/>
          <p:cNvSpPr>
            <a:spLocks noGrp="1"/>
          </p:cNvSpPr>
          <p:nvPr>
            <p:ph idx="1"/>
          </p:nvPr>
        </p:nvSpPr>
        <p:spPr/>
        <p:txBody>
          <a:bodyPr>
            <a:normAutofit/>
          </a:bodyPr>
          <a:lstStyle/>
          <a:p>
            <a:r>
              <a:rPr lang="en-US" sz="4800" b="1" dirty="0" smtClean="0"/>
              <a:t>Socialserve.org</a:t>
            </a:r>
          </a:p>
          <a:p>
            <a:r>
              <a:rPr lang="en-US" sz="3600" b="1" dirty="0" smtClean="0"/>
              <a:t>Affordable housing listing service</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09" y="2870369"/>
            <a:ext cx="11542857" cy="2717460"/>
          </a:xfrm>
          <a:prstGeom prst="rect">
            <a:avLst/>
          </a:prstGeom>
        </p:spPr>
      </p:pic>
    </p:spTree>
    <p:extLst>
      <p:ext uri="{BB962C8B-B14F-4D97-AF65-F5344CB8AC3E}">
        <p14:creationId xmlns:p14="http://schemas.microsoft.com/office/powerpoint/2010/main" val="886775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20273"/>
          </a:xfrm>
        </p:spPr>
        <p:txBody>
          <a:bodyPr>
            <a:normAutofit fontScale="90000"/>
          </a:bodyPr>
          <a:lstStyle/>
          <a:p>
            <a:r>
              <a:rPr lang="en-US" b="1" dirty="0"/>
              <a:t>Review of Pension / 401K </a:t>
            </a:r>
            <a:r>
              <a:rPr lang="en-US" b="1" dirty="0" smtClean="0"/>
              <a:t>funds  EXCEPTIONS</a:t>
            </a:r>
            <a:endParaRPr lang="en-US" dirty="0"/>
          </a:p>
        </p:txBody>
      </p:sp>
      <p:sp>
        <p:nvSpPr>
          <p:cNvPr id="3" name="Content Placeholder 2"/>
          <p:cNvSpPr>
            <a:spLocks noGrp="1"/>
          </p:cNvSpPr>
          <p:nvPr>
            <p:ph idx="1"/>
          </p:nvPr>
        </p:nvSpPr>
        <p:spPr/>
        <p:txBody>
          <a:bodyPr>
            <a:normAutofit/>
          </a:bodyPr>
          <a:lstStyle/>
          <a:p>
            <a:r>
              <a:rPr lang="en-US" sz="3600" b="1" dirty="0" smtClean="0"/>
              <a:t>IRS </a:t>
            </a:r>
          </a:p>
          <a:p>
            <a:r>
              <a:rPr lang="en-US" sz="3600" b="1" dirty="0" smtClean="0"/>
              <a:t>QDROS issue</a:t>
            </a:r>
          </a:p>
          <a:p>
            <a:r>
              <a:rPr lang="en-US" sz="3600" b="1" dirty="0" smtClean="0"/>
              <a:t>Fed / State retirees</a:t>
            </a:r>
            <a:endParaRPr lang="en-US" sz="3600" b="1" dirty="0"/>
          </a:p>
        </p:txBody>
      </p:sp>
    </p:spTree>
    <p:extLst>
      <p:ext uri="{BB962C8B-B14F-4D97-AF65-F5344CB8AC3E}">
        <p14:creationId xmlns:p14="http://schemas.microsoft.com/office/powerpoint/2010/main" val="3662270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94515"/>
          </a:xfrm>
        </p:spPr>
        <p:txBody>
          <a:bodyPr/>
          <a:lstStyle/>
          <a:p>
            <a:r>
              <a:rPr lang="en-US" b="1" dirty="0"/>
              <a:t>Review of Pension / 401K funds</a:t>
            </a:r>
            <a:endParaRPr lang="en-US" dirty="0"/>
          </a:p>
        </p:txBody>
      </p:sp>
      <p:sp>
        <p:nvSpPr>
          <p:cNvPr id="3" name="Content Placeholder 2"/>
          <p:cNvSpPr>
            <a:spLocks noGrp="1"/>
          </p:cNvSpPr>
          <p:nvPr>
            <p:ph idx="1"/>
          </p:nvPr>
        </p:nvSpPr>
        <p:spPr>
          <a:xfrm>
            <a:off x="1484310" y="1880315"/>
            <a:ext cx="10018713" cy="3910885"/>
          </a:xfrm>
        </p:spPr>
        <p:txBody>
          <a:bodyPr>
            <a:normAutofit/>
          </a:bodyPr>
          <a:lstStyle/>
          <a:p>
            <a:r>
              <a:rPr lang="en-US" sz="2800" b="1" dirty="0" smtClean="0"/>
              <a:t>CALCULATIONS:</a:t>
            </a:r>
            <a:endParaRPr lang="en-US" sz="2800" b="1" dirty="0"/>
          </a:p>
        </p:txBody>
      </p:sp>
    </p:spTree>
    <p:extLst>
      <p:ext uri="{BB962C8B-B14F-4D97-AF65-F5344CB8AC3E}">
        <p14:creationId xmlns:p14="http://schemas.microsoft.com/office/powerpoint/2010/main" val="8632197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93618"/>
          </a:xfrm>
        </p:spPr>
        <p:txBody>
          <a:bodyPr>
            <a:normAutofit/>
          </a:bodyPr>
          <a:lstStyle/>
          <a:p>
            <a:r>
              <a:rPr lang="en-US" sz="4400" b="1" dirty="0" smtClean="0"/>
              <a:t>VETERANS</a:t>
            </a:r>
            <a:endParaRPr lang="en-US" sz="4400" b="1" dirty="0"/>
          </a:p>
        </p:txBody>
      </p:sp>
      <p:sp>
        <p:nvSpPr>
          <p:cNvPr id="3" name="Content Placeholder 2"/>
          <p:cNvSpPr>
            <a:spLocks noGrp="1"/>
          </p:cNvSpPr>
          <p:nvPr>
            <p:ph idx="1"/>
          </p:nvPr>
        </p:nvSpPr>
        <p:spPr>
          <a:xfrm>
            <a:off x="1484311" y="1579419"/>
            <a:ext cx="10018713" cy="4211781"/>
          </a:xfrm>
        </p:spPr>
        <p:txBody>
          <a:bodyPr>
            <a:normAutofit/>
          </a:bodyPr>
          <a:lstStyle/>
          <a:p>
            <a:r>
              <a:rPr lang="en-US" sz="3200" b="1" dirty="0" smtClean="0"/>
              <a:t>LUMP SUM PYMTS – income</a:t>
            </a:r>
          </a:p>
          <a:p>
            <a:r>
              <a:rPr lang="en-US" sz="3200" b="1" dirty="0" smtClean="0"/>
              <a:t>When deposited in account, should it is also be an asset ?</a:t>
            </a:r>
            <a:endParaRPr lang="en-US" sz="3200" b="1" dirty="0"/>
          </a:p>
        </p:txBody>
      </p:sp>
    </p:spTree>
    <p:extLst>
      <p:ext uri="{BB962C8B-B14F-4D97-AF65-F5344CB8AC3E}">
        <p14:creationId xmlns:p14="http://schemas.microsoft.com/office/powerpoint/2010/main" val="3956764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91485"/>
          </a:xfrm>
        </p:spPr>
        <p:txBody>
          <a:bodyPr>
            <a:normAutofit/>
          </a:bodyPr>
          <a:lstStyle/>
          <a:p>
            <a:r>
              <a:rPr lang="en-US" sz="4800" b="1" dirty="0" smtClean="0"/>
              <a:t>REAL ESTATE</a:t>
            </a:r>
            <a:endParaRPr lang="en-US" sz="4800" b="1" dirty="0"/>
          </a:p>
        </p:txBody>
      </p:sp>
      <p:sp>
        <p:nvSpPr>
          <p:cNvPr id="3" name="Content Placeholder 2"/>
          <p:cNvSpPr>
            <a:spLocks noGrp="1"/>
          </p:cNvSpPr>
          <p:nvPr>
            <p:ph idx="1"/>
          </p:nvPr>
        </p:nvSpPr>
        <p:spPr/>
        <p:txBody>
          <a:bodyPr>
            <a:normAutofit fontScale="92500" lnSpcReduction="10000"/>
          </a:bodyPr>
          <a:lstStyle/>
          <a:p>
            <a:r>
              <a:rPr lang="en-US" dirty="0" smtClean="0"/>
              <a:t>Harry and Ida </a:t>
            </a:r>
            <a:r>
              <a:rPr lang="en-US" dirty="0" err="1" smtClean="0"/>
              <a:t>Nowes</a:t>
            </a:r>
            <a:r>
              <a:rPr lang="en-US" dirty="0" smtClean="0"/>
              <a:t>, age 79 applied for occupancy at your senior complex. In addition to social security- joint gross amount of $2,000/month, they own their home for which they took out a reverse mortgage.  The house is valued by the County at $105,000. They have received $1,000/month for the past </a:t>
            </a:r>
            <a:r>
              <a:rPr lang="en-US" dirty="0"/>
              <a:t>8</a:t>
            </a:r>
            <a:r>
              <a:rPr lang="en-US" dirty="0" smtClean="0"/>
              <a:t> years on this payout. Selling costs for homes are 10%.  They also have a checking account with a 6 month average balance of $700 at .001%. Their current account balance is $2,600.</a:t>
            </a:r>
          </a:p>
          <a:p>
            <a:endParaRPr lang="en-US" dirty="0"/>
          </a:p>
          <a:p>
            <a:r>
              <a:rPr lang="en-US" dirty="0" smtClean="0"/>
              <a:t>What do you certify their income at?  $_____________________________</a:t>
            </a:r>
          </a:p>
          <a:p>
            <a:endParaRPr lang="en-US" dirty="0"/>
          </a:p>
        </p:txBody>
      </p:sp>
    </p:spTree>
    <p:extLst>
      <p:ext uri="{BB962C8B-B14F-4D97-AF65-F5344CB8AC3E}">
        <p14:creationId xmlns:p14="http://schemas.microsoft.com/office/powerpoint/2010/main" val="2599871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72544"/>
          </a:xfrm>
        </p:spPr>
        <p:txBody>
          <a:bodyPr/>
          <a:lstStyle/>
          <a:p>
            <a:r>
              <a:rPr lang="en-US" b="1" dirty="0"/>
              <a:t>REAL ESTATE</a:t>
            </a:r>
            <a:endParaRPr lang="en-US" dirty="0"/>
          </a:p>
        </p:txBody>
      </p:sp>
      <p:sp>
        <p:nvSpPr>
          <p:cNvPr id="3" name="Content Placeholder 2"/>
          <p:cNvSpPr>
            <a:spLocks noGrp="1"/>
          </p:cNvSpPr>
          <p:nvPr>
            <p:ph idx="1"/>
          </p:nvPr>
        </p:nvSpPr>
        <p:spPr>
          <a:xfrm>
            <a:off x="1484310" y="1558345"/>
            <a:ext cx="10018713" cy="4232855"/>
          </a:xfrm>
        </p:spPr>
        <p:txBody>
          <a:bodyPr/>
          <a:lstStyle/>
          <a:p>
            <a:r>
              <a:rPr lang="en-US" dirty="0" smtClean="0"/>
              <a:t>The Pitts are neighbors of the </a:t>
            </a:r>
            <a:r>
              <a:rPr lang="en-US" dirty="0" err="1" smtClean="0"/>
              <a:t>Nowes</a:t>
            </a:r>
            <a:r>
              <a:rPr lang="en-US" dirty="0" smtClean="0"/>
              <a:t>. Angie is a former property manager who is renting out their house while they have been traveling the country in their RV. They get $1000/ month rent per the lease.  Taxes on the home are $620/half; Insurance is $750/year; maintenance is running $400/year.  House value is $105,000 and they have no mortgage on property. The land the house sits on is valued at $15,000. This is the start of the second year that they have had home rented but have not yet filed taxes.</a:t>
            </a:r>
          </a:p>
          <a:p>
            <a:endParaRPr lang="en-US" dirty="0"/>
          </a:p>
          <a:p>
            <a:r>
              <a:rPr lang="en-US" dirty="0" smtClean="0"/>
              <a:t>What dollar value do you list on TIC to determine eligibility and where?</a:t>
            </a:r>
          </a:p>
          <a:p>
            <a:r>
              <a:rPr lang="en-US" dirty="0" smtClean="0"/>
              <a:t>…any other issues?</a:t>
            </a:r>
            <a:endParaRPr lang="en-US" dirty="0"/>
          </a:p>
        </p:txBody>
      </p:sp>
    </p:spTree>
    <p:extLst>
      <p:ext uri="{BB962C8B-B14F-4D97-AF65-F5344CB8AC3E}">
        <p14:creationId xmlns:p14="http://schemas.microsoft.com/office/powerpoint/2010/main" val="3904015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SELF-EMPLOYED - BUSINESS </a:t>
            </a:r>
            <a:endParaRPr lang="en-US" b="1" dirty="0"/>
          </a:p>
        </p:txBody>
      </p:sp>
      <p:sp>
        <p:nvSpPr>
          <p:cNvPr id="3" name="Content Placeholder 2"/>
          <p:cNvSpPr>
            <a:spLocks noGrp="1"/>
          </p:cNvSpPr>
          <p:nvPr>
            <p:ph idx="1"/>
          </p:nvPr>
        </p:nvSpPr>
        <p:spPr/>
        <p:txBody>
          <a:bodyPr>
            <a:normAutofit/>
          </a:bodyPr>
          <a:lstStyle/>
          <a:p>
            <a:r>
              <a:rPr lang="en-US" sz="3200" b="1" dirty="0" smtClean="0"/>
              <a:t>Gross sales less expense and depreciation –anticipated sales for the following year.</a:t>
            </a:r>
          </a:p>
          <a:p>
            <a:pPr lvl="2"/>
            <a:r>
              <a:rPr lang="en-US" sz="2800" b="1" dirty="0" smtClean="0"/>
              <a:t>Business plan</a:t>
            </a:r>
          </a:p>
          <a:p>
            <a:pPr lvl="2"/>
            <a:r>
              <a:rPr lang="en-US" sz="2400" b="1" dirty="0" smtClean="0"/>
              <a:t>SCH. C tax return   (what is reality)</a:t>
            </a:r>
          </a:p>
          <a:p>
            <a:pPr marL="1371600" lvl="3" indent="0">
              <a:buNone/>
            </a:pPr>
            <a:r>
              <a:rPr lang="en-US" sz="2400" b="1" dirty="0" smtClean="0"/>
              <a:t>Other documentation e.g. deposits in bank etc.</a:t>
            </a:r>
            <a:endParaRPr lang="en-US" sz="2400" b="1" dirty="0"/>
          </a:p>
        </p:txBody>
      </p:sp>
    </p:spTree>
    <p:extLst>
      <p:ext uri="{BB962C8B-B14F-4D97-AF65-F5344CB8AC3E}">
        <p14:creationId xmlns:p14="http://schemas.microsoft.com/office/powerpoint/2010/main" val="4231158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ASSET VERIFICATIONS</a:t>
            </a:r>
            <a:endParaRPr lang="en-US" sz="4800" b="1" dirty="0"/>
          </a:p>
        </p:txBody>
      </p:sp>
      <p:sp>
        <p:nvSpPr>
          <p:cNvPr id="3" name="Content Placeholder 2"/>
          <p:cNvSpPr>
            <a:spLocks noGrp="1"/>
          </p:cNvSpPr>
          <p:nvPr>
            <p:ph idx="1"/>
          </p:nvPr>
        </p:nvSpPr>
        <p:spPr/>
        <p:txBody>
          <a:bodyPr>
            <a:normAutofit lnSpcReduction="10000"/>
          </a:bodyPr>
          <a:lstStyle/>
          <a:p>
            <a:r>
              <a:rPr lang="en-US" sz="3200" dirty="0" smtClean="0"/>
              <a:t>What do you do when applicant has payee for their benefit payment and says you cannot verify bank account because amount is being deposited in payee’s account and payee refuses to give you her account information?</a:t>
            </a:r>
          </a:p>
          <a:p>
            <a:r>
              <a:rPr lang="en-US" sz="3200" dirty="0" smtClean="0"/>
              <a:t>______________________________________________</a:t>
            </a:r>
            <a:endParaRPr lang="en-US" sz="3200" dirty="0"/>
          </a:p>
        </p:txBody>
      </p:sp>
    </p:spTree>
    <p:extLst>
      <p:ext uri="{BB962C8B-B14F-4D97-AF65-F5344CB8AC3E}">
        <p14:creationId xmlns:p14="http://schemas.microsoft.com/office/powerpoint/2010/main" val="1267364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INCOME or ASSET?</a:t>
            </a:r>
            <a:endParaRPr lang="en-US" sz="4800" b="1" dirty="0"/>
          </a:p>
        </p:txBody>
      </p:sp>
      <p:sp>
        <p:nvSpPr>
          <p:cNvPr id="3" name="Content Placeholder 2"/>
          <p:cNvSpPr>
            <a:spLocks noGrp="1"/>
          </p:cNvSpPr>
          <p:nvPr>
            <p:ph idx="1"/>
          </p:nvPr>
        </p:nvSpPr>
        <p:spPr/>
        <p:txBody>
          <a:bodyPr>
            <a:normAutofit fontScale="92500" lnSpcReduction="10000"/>
          </a:bodyPr>
          <a:lstStyle/>
          <a:p>
            <a:endParaRPr lang="en-US" dirty="0"/>
          </a:p>
          <a:p>
            <a:r>
              <a:rPr lang="en-US" sz="2800" dirty="0" smtClean="0"/>
              <a:t>A 65 year old has a mutual fund account with a balance of $167,280 paying 2.4%. He takes a $1,000/month withdrawal and has it transferred into his checking account. All are verified and accurately reflect this situation.</a:t>
            </a:r>
          </a:p>
          <a:p>
            <a:r>
              <a:rPr lang="en-US" sz="2800" dirty="0" smtClean="0"/>
              <a:t>Is this money an asset or $12,000 annual income?</a:t>
            </a:r>
          </a:p>
          <a:p>
            <a:r>
              <a:rPr lang="en-US" sz="2800" dirty="0" smtClean="0"/>
              <a:t>______________ Income			_______________Asset</a:t>
            </a:r>
            <a:endParaRPr lang="en-US" sz="2800" dirty="0"/>
          </a:p>
        </p:txBody>
      </p:sp>
    </p:spTree>
    <p:extLst>
      <p:ext uri="{BB962C8B-B14F-4D97-AF65-F5344CB8AC3E}">
        <p14:creationId xmlns:p14="http://schemas.microsoft.com/office/powerpoint/2010/main" val="3625226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02360"/>
          </a:xfrm>
        </p:spPr>
        <p:txBody>
          <a:bodyPr>
            <a:normAutofit/>
          </a:bodyPr>
          <a:lstStyle/>
          <a:p>
            <a:r>
              <a:rPr lang="en-US" sz="6000" b="1" dirty="0" smtClean="0"/>
              <a:t>LIVE-IN AIDE</a:t>
            </a:r>
            <a:endParaRPr lang="en-US" sz="6000" b="1" dirty="0"/>
          </a:p>
        </p:txBody>
      </p:sp>
      <p:sp>
        <p:nvSpPr>
          <p:cNvPr id="3" name="Content Placeholder 2"/>
          <p:cNvSpPr>
            <a:spLocks noGrp="1"/>
          </p:cNvSpPr>
          <p:nvPr>
            <p:ph idx="1"/>
          </p:nvPr>
        </p:nvSpPr>
        <p:spPr>
          <a:xfrm>
            <a:off x="1484310" y="1788161"/>
            <a:ext cx="10018713" cy="4003039"/>
          </a:xfrm>
        </p:spPr>
        <p:txBody>
          <a:bodyPr>
            <a:normAutofit/>
          </a:bodyPr>
          <a:lstStyle/>
          <a:p>
            <a:r>
              <a:rPr lang="en-US" sz="4000" dirty="0" smtClean="0"/>
              <a:t>CAN YOU EXCLUDE THE INCOME OF A SEPARATED SPOUSE WHO IS THE “LIVE-IN AIDE” WHEN DETERMINING HOUSEHOLD’S ELIGIBILITY?</a:t>
            </a:r>
          </a:p>
          <a:p>
            <a:r>
              <a:rPr lang="en-US" sz="4000" dirty="0" smtClean="0"/>
              <a:t>_____ Yes		_____ No</a:t>
            </a:r>
            <a:endParaRPr lang="en-US" sz="4000" dirty="0"/>
          </a:p>
        </p:txBody>
      </p:sp>
    </p:spTree>
    <p:extLst>
      <p:ext uri="{BB962C8B-B14F-4D97-AF65-F5344CB8AC3E}">
        <p14:creationId xmlns:p14="http://schemas.microsoft.com/office/powerpoint/2010/main" val="23541372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41400"/>
          </a:xfrm>
        </p:spPr>
        <p:txBody>
          <a:bodyPr>
            <a:normAutofit/>
          </a:bodyPr>
          <a:lstStyle/>
          <a:p>
            <a:r>
              <a:rPr lang="en-US" sz="4800" b="1" dirty="0" smtClean="0"/>
              <a:t>OLD FAVORITES</a:t>
            </a:r>
            <a:endParaRPr lang="en-US" sz="4800" b="1" dirty="0"/>
          </a:p>
        </p:txBody>
      </p:sp>
      <p:sp>
        <p:nvSpPr>
          <p:cNvPr id="3" name="Content Placeholder 2"/>
          <p:cNvSpPr>
            <a:spLocks noGrp="1"/>
          </p:cNvSpPr>
          <p:nvPr>
            <p:ph idx="1"/>
          </p:nvPr>
        </p:nvSpPr>
        <p:spPr>
          <a:xfrm>
            <a:off x="1484310" y="1869440"/>
            <a:ext cx="10018713" cy="4287520"/>
          </a:xfrm>
        </p:spPr>
        <p:txBody>
          <a:bodyPr>
            <a:normAutofit/>
          </a:bodyPr>
          <a:lstStyle/>
          <a:p>
            <a:r>
              <a:rPr lang="en-US" b="1" dirty="0"/>
              <a:t>Income and Asset Calculations</a:t>
            </a:r>
          </a:p>
          <a:p>
            <a:r>
              <a:rPr lang="en-US" b="1" dirty="0"/>
              <a:t>Children in household - - custody vs. familial status</a:t>
            </a:r>
          </a:p>
          <a:p>
            <a:r>
              <a:rPr lang="en-US" b="1" dirty="0"/>
              <a:t>Anticipating income</a:t>
            </a:r>
          </a:p>
          <a:p>
            <a:r>
              <a:rPr lang="en-US" b="1" dirty="0"/>
              <a:t>Student Issue</a:t>
            </a:r>
          </a:p>
          <a:p>
            <a:r>
              <a:rPr lang="en-US" b="1" dirty="0"/>
              <a:t>REASONABLE PERSON STANDARD</a:t>
            </a:r>
          </a:p>
          <a:p>
            <a:r>
              <a:rPr lang="en-US" b="1" dirty="0"/>
              <a:t>BEST PRACTICES - DUE DILIGENCE</a:t>
            </a:r>
          </a:p>
          <a:p>
            <a:r>
              <a:rPr lang="en-US" b="1" dirty="0"/>
              <a:t>STATE SPECIFICS</a:t>
            </a:r>
          </a:p>
          <a:p>
            <a:endParaRPr lang="en-US" dirty="0"/>
          </a:p>
        </p:txBody>
      </p:sp>
    </p:spTree>
    <p:extLst>
      <p:ext uri="{BB962C8B-B14F-4D97-AF65-F5344CB8AC3E}">
        <p14:creationId xmlns:p14="http://schemas.microsoft.com/office/powerpoint/2010/main" val="412689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b="1" dirty="0" smtClean="0"/>
              <a:t>Salter Show</a:t>
            </a:r>
            <a:br>
              <a:rPr lang="en-US" sz="8000" b="1" dirty="0" smtClean="0"/>
            </a:br>
            <a:r>
              <a:rPr lang="en-US" sz="4400" b="1" dirty="0" smtClean="0"/>
              <a:t>www.saltersvcs.com</a:t>
            </a:r>
            <a:endParaRPr lang="en-US" sz="4400" b="1" dirty="0"/>
          </a:p>
        </p:txBody>
      </p:sp>
      <p:sp>
        <p:nvSpPr>
          <p:cNvPr id="3" name="Content Placeholder 2"/>
          <p:cNvSpPr>
            <a:spLocks noGrp="1"/>
          </p:cNvSpPr>
          <p:nvPr>
            <p:ph idx="1"/>
          </p:nvPr>
        </p:nvSpPr>
        <p:spPr/>
        <p:txBody>
          <a:bodyPr/>
          <a:lstStyle/>
          <a:p>
            <a:r>
              <a:rPr lang="en-US" b="1" dirty="0" smtClean="0">
                <a:latin typeface="Arial" panose="020B0604020202020204" pitchFamily="34" charset="0"/>
                <a:cs typeface="Arial" panose="020B0604020202020204" pitchFamily="34" charset="0"/>
              </a:rPr>
              <a:t>Beth Info</a:t>
            </a:r>
          </a:p>
          <a:p>
            <a:r>
              <a:rPr lang="en-US" b="1" dirty="0" smtClean="0">
                <a:latin typeface="Arial" panose="020B0604020202020204" pitchFamily="34" charset="0"/>
                <a:cs typeface="Arial" panose="020B0604020202020204" pitchFamily="34" charset="0"/>
              </a:rPr>
              <a:t>EXPERIENCE IN PROGRAMS </a:t>
            </a:r>
          </a:p>
          <a:p>
            <a:r>
              <a:rPr lang="en-US" b="1" dirty="0" smtClean="0">
                <a:latin typeface="Arial" panose="020B0604020202020204" pitchFamily="34" charset="0"/>
                <a:cs typeface="Arial" panose="020B0604020202020204" pitchFamily="34" charset="0"/>
              </a:rPr>
              <a:t>CURRENTLY REVIEWING FILES IN 30 STATES</a:t>
            </a:r>
          </a:p>
          <a:p>
            <a:r>
              <a:rPr lang="en-US" b="1" dirty="0" smtClean="0">
                <a:latin typeface="Arial" panose="020B0604020202020204" pitchFamily="34" charset="0"/>
                <a:cs typeface="Arial" panose="020B0604020202020204" pitchFamily="34" charset="0"/>
              </a:rPr>
              <a:t>TRAININGS in 40</a:t>
            </a:r>
          </a:p>
          <a:p>
            <a:r>
              <a:rPr lang="en-US" sz="3600" b="1" i="1" dirty="0" smtClean="0">
                <a:latin typeface="Arial" panose="020B0604020202020204" pitchFamily="34" charset="0"/>
                <a:cs typeface="Arial" panose="020B0604020202020204" pitchFamily="34" charset="0"/>
              </a:rPr>
              <a:t>Plan for Rest of Today:</a:t>
            </a: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5484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46200"/>
          </a:xfrm>
        </p:spPr>
        <p:txBody>
          <a:bodyPr/>
          <a:lstStyle/>
          <a:p>
            <a:r>
              <a:rPr lang="en-US" b="1" dirty="0" smtClean="0"/>
              <a:t>CHILDREN IN HOUSEHOLD – CUSTODY OR FAMILIAL STATUS?</a:t>
            </a:r>
            <a:endParaRPr lang="en-US" b="1"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sz="2800" b="1" dirty="0" smtClean="0"/>
              <a:t>IRS VIEW</a:t>
            </a:r>
          </a:p>
          <a:p>
            <a:r>
              <a:rPr lang="en-US" sz="2800" b="1" dirty="0" smtClean="0"/>
              <a:t>HUD DETERMINATION:</a:t>
            </a:r>
          </a:p>
          <a:p>
            <a:r>
              <a:rPr lang="en-US" sz="2800" b="1" dirty="0"/>
              <a:t>STATE INTERPRETATION </a:t>
            </a:r>
            <a:r>
              <a:rPr lang="en-US" sz="2800" b="1" dirty="0" smtClean="0"/>
              <a:t>– case by case basis</a:t>
            </a:r>
          </a:p>
          <a:p>
            <a:endParaRPr lang="en-US" sz="2800" b="1" dirty="0"/>
          </a:p>
          <a:p>
            <a:r>
              <a:rPr lang="en-US" sz="2800" b="1" dirty="0" smtClean="0"/>
              <a:t>Familial Status – NOT A FAIR HOUSING ISSUE – eligibility question</a:t>
            </a:r>
          </a:p>
          <a:p>
            <a:endParaRPr lang="en-US" sz="2800" b="1" dirty="0" smtClean="0"/>
          </a:p>
          <a:p>
            <a:endParaRPr lang="en-US" dirty="0"/>
          </a:p>
        </p:txBody>
      </p:sp>
    </p:spTree>
    <p:extLst>
      <p:ext uri="{BB962C8B-B14F-4D97-AF65-F5344CB8AC3E}">
        <p14:creationId xmlns:p14="http://schemas.microsoft.com/office/powerpoint/2010/main" val="14074211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normAutofit/>
          </a:bodyPr>
          <a:lstStyle/>
          <a:p>
            <a:r>
              <a:rPr lang="en-US" sz="4800" b="1" dirty="0" smtClean="0">
                <a:solidFill>
                  <a:srgbClr val="00B050"/>
                </a:solidFill>
              </a:rPr>
              <a:t>ANTICIPATING INCOME  $$$$</a:t>
            </a:r>
            <a:endParaRPr lang="en-US" sz="4800" b="1" dirty="0">
              <a:solidFill>
                <a:srgbClr val="00B050"/>
              </a:solidFill>
            </a:endParaRPr>
          </a:p>
        </p:txBody>
      </p:sp>
      <p:sp>
        <p:nvSpPr>
          <p:cNvPr id="3" name="Content Placeholder 2"/>
          <p:cNvSpPr>
            <a:spLocks noGrp="1"/>
          </p:cNvSpPr>
          <p:nvPr>
            <p:ph idx="1"/>
          </p:nvPr>
        </p:nvSpPr>
        <p:spPr>
          <a:xfrm>
            <a:off x="1484310" y="1828801"/>
            <a:ext cx="10018713" cy="3962399"/>
          </a:xfrm>
        </p:spPr>
        <p:txBody>
          <a:bodyPr>
            <a:normAutofit/>
          </a:bodyPr>
          <a:lstStyle/>
          <a:p>
            <a:r>
              <a:rPr lang="en-US" sz="3600" b="1" dirty="0" smtClean="0"/>
              <a:t>STATE OF NEVADA – in light of the economic downturn</a:t>
            </a:r>
            <a:r>
              <a:rPr lang="en-US" sz="3600" b="1" i="1" dirty="0" smtClean="0"/>
              <a:t>…state specific</a:t>
            </a:r>
            <a:r>
              <a:rPr lang="en-US" sz="3600" b="1" dirty="0" smtClean="0"/>
              <a:t> </a:t>
            </a:r>
          </a:p>
          <a:p>
            <a:pPr lvl="1"/>
            <a:r>
              <a:rPr lang="en-US" sz="3200" b="1" dirty="0" smtClean="0"/>
              <a:t>Count if a job offer has been received</a:t>
            </a:r>
            <a:endParaRPr lang="en-US" sz="3200" b="1" dirty="0"/>
          </a:p>
          <a:p>
            <a:pPr lvl="1"/>
            <a:r>
              <a:rPr lang="en-US" sz="3200" b="1" dirty="0" smtClean="0"/>
              <a:t>Case by Case basis    </a:t>
            </a:r>
          </a:p>
          <a:p>
            <a:pPr lvl="1"/>
            <a:r>
              <a:rPr lang="en-US" sz="3200" b="1" i="1" dirty="0" smtClean="0">
                <a:solidFill>
                  <a:srgbClr val="00B050"/>
                </a:solidFill>
              </a:rPr>
              <a:t>We like “Show me the Money”…Example:</a:t>
            </a:r>
            <a:endParaRPr lang="en-US" sz="3200" b="1" dirty="0" smtClean="0">
              <a:solidFill>
                <a:srgbClr val="00B050"/>
              </a:solidFill>
            </a:endParaRPr>
          </a:p>
        </p:txBody>
      </p:sp>
    </p:spTree>
    <p:extLst>
      <p:ext uri="{BB962C8B-B14F-4D97-AF65-F5344CB8AC3E}">
        <p14:creationId xmlns:p14="http://schemas.microsoft.com/office/powerpoint/2010/main" val="38081101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ISSUE – (REALLY)</a:t>
            </a:r>
            <a:endParaRPr lang="en-US" b="1" dirty="0"/>
          </a:p>
        </p:txBody>
      </p:sp>
      <p:sp>
        <p:nvSpPr>
          <p:cNvPr id="3" name="Content Placeholder 2"/>
          <p:cNvSpPr>
            <a:spLocks noGrp="1"/>
          </p:cNvSpPr>
          <p:nvPr>
            <p:ph idx="1"/>
          </p:nvPr>
        </p:nvSpPr>
        <p:spPr>
          <a:xfrm>
            <a:off x="1484310" y="2011681"/>
            <a:ext cx="10018713" cy="3779520"/>
          </a:xfrm>
        </p:spPr>
        <p:txBody>
          <a:bodyPr>
            <a:normAutofit/>
          </a:bodyPr>
          <a:lstStyle/>
          <a:p>
            <a:r>
              <a:rPr lang="en-US" b="1" dirty="0" smtClean="0"/>
              <a:t>ISSUES TO LOOK FOR:</a:t>
            </a:r>
          </a:p>
          <a:p>
            <a:pPr lvl="1"/>
            <a:r>
              <a:rPr lang="en-US" b="1" dirty="0" smtClean="0"/>
              <a:t>Has been a student during the year</a:t>
            </a:r>
          </a:p>
          <a:p>
            <a:pPr lvl="1"/>
            <a:r>
              <a:rPr lang="en-US" b="1" dirty="0" smtClean="0"/>
              <a:t>Housing due to school location</a:t>
            </a:r>
          </a:p>
          <a:p>
            <a:r>
              <a:rPr lang="en-US" b="1" dirty="0" smtClean="0"/>
              <a:t>DEFINING STUDENT: individual 5 calendar months is full time per the institution whether consecutive or not</a:t>
            </a:r>
          </a:p>
          <a:p>
            <a:r>
              <a:rPr lang="en-US" b="1" dirty="0" smtClean="0"/>
              <a:t>Has faculty, curriculum, educational activities</a:t>
            </a:r>
          </a:p>
          <a:p>
            <a:r>
              <a:rPr lang="en-US" b="1" dirty="0" smtClean="0"/>
              <a:t>IRC 42(</a:t>
            </a:r>
            <a:r>
              <a:rPr lang="en-US" b="1" dirty="0" err="1" smtClean="0"/>
              <a:t>i</a:t>
            </a:r>
            <a:r>
              <a:rPr lang="en-US" b="1" dirty="0" smtClean="0"/>
              <a:t>)(3)(D)</a:t>
            </a:r>
          </a:p>
          <a:p>
            <a:pPr lvl="1"/>
            <a:endParaRPr lang="en-US" b="1" dirty="0"/>
          </a:p>
        </p:txBody>
      </p:sp>
    </p:spTree>
    <p:extLst>
      <p:ext uri="{BB962C8B-B14F-4D97-AF65-F5344CB8AC3E}">
        <p14:creationId xmlns:p14="http://schemas.microsoft.com/office/powerpoint/2010/main" val="21832334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44600"/>
          </a:xfrm>
        </p:spPr>
        <p:txBody>
          <a:bodyPr>
            <a:normAutofit/>
          </a:bodyPr>
          <a:lstStyle/>
          <a:p>
            <a:r>
              <a:rPr lang="en-US" sz="4400" b="1" dirty="0" smtClean="0"/>
              <a:t>REASONABLE PERSON STANDARD</a:t>
            </a:r>
            <a:endParaRPr lang="en-US" sz="4400" b="1" dirty="0"/>
          </a:p>
        </p:txBody>
      </p:sp>
      <p:sp>
        <p:nvSpPr>
          <p:cNvPr id="3" name="Content Placeholder 2"/>
          <p:cNvSpPr>
            <a:spLocks noGrp="1"/>
          </p:cNvSpPr>
          <p:nvPr>
            <p:ph idx="1"/>
          </p:nvPr>
        </p:nvSpPr>
        <p:spPr>
          <a:xfrm>
            <a:off x="1484310" y="2113281"/>
            <a:ext cx="10018713" cy="3677920"/>
          </a:xfrm>
        </p:spPr>
        <p:txBody>
          <a:bodyPr/>
          <a:lstStyle/>
          <a:p>
            <a:r>
              <a:rPr lang="en-US" dirty="0" smtClean="0"/>
              <a:t>Best information available at the time of certification—represents the income the household anticipates it will receive following </a:t>
            </a:r>
            <a:r>
              <a:rPr lang="en-US" smtClean="0"/>
              <a:t>the effective date of </a:t>
            </a:r>
            <a:r>
              <a:rPr lang="en-US" dirty="0" smtClean="0"/>
              <a:t>the certification  (8823 </a:t>
            </a:r>
            <a:r>
              <a:rPr lang="en-US" smtClean="0"/>
              <a:t>4-23)</a:t>
            </a:r>
          </a:p>
          <a:p>
            <a:endParaRPr lang="en-US" dirty="0"/>
          </a:p>
        </p:txBody>
      </p:sp>
    </p:spTree>
    <p:extLst>
      <p:ext uri="{BB962C8B-B14F-4D97-AF65-F5344CB8AC3E}">
        <p14:creationId xmlns:p14="http://schemas.microsoft.com/office/powerpoint/2010/main" val="16432308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DUE DILIGENCE</a:t>
            </a:r>
            <a:endParaRPr lang="en-US" sz="4800" b="1" dirty="0"/>
          </a:p>
        </p:txBody>
      </p:sp>
      <p:sp>
        <p:nvSpPr>
          <p:cNvPr id="3" name="Content Placeholder 2"/>
          <p:cNvSpPr>
            <a:spLocks noGrp="1"/>
          </p:cNvSpPr>
          <p:nvPr>
            <p:ph idx="1"/>
          </p:nvPr>
        </p:nvSpPr>
        <p:spPr/>
        <p:txBody>
          <a:bodyPr>
            <a:normAutofit/>
          </a:bodyPr>
          <a:lstStyle/>
          <a:p>
            <a:r>
              <a:rPr lang="en-US" sz="3200" b="1" dirty="0" smtClean="0"/>
              <a:t>Definition</a:t>
            </a:r>
          </a:p>
          <a:p>
            <a:r>
              <a:rPr lang="en-US" sz="3200" b="1" dirty="0" smtClean="0"/>
              <a:t>What this really means</a:t>
            </a:r>
            <a:endParaRPr lang="en-US" sz="3200" b="1" dirty="0"/>
          </a:p>
        </p:txBody>
      </p:sp>
    </p:spTree>
    <p:extLst>
      <p:ext uri="{BB962C8B-B14F-4D97-AF65-F5344CB8AC3E}">
        <p14:creationId xmlns:p14="http://schemas.microsoft.com/office/powerpoint/2010/main" val="4269452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91485"/>
          </a:xfrm>
        </p:spPr>
        <p:txBody>
          <a:bodyPr>
            <a:normAutofit/>
          </a:bodyPr>
          <a:lstStyle/>
          <a:p>
            <a:r>
              <a:rPr lang="en-US" sz="6000" b="1" dirty="0" smtClean="0"/>
              <a:t>AGENDA – 3</a:t>
            </a:r>
            <a:r>
              <a:rPr lang="en-US" sz="6000" b="1" baseline="30000" dirty="0" smtClean="0"/>
              <a:t>rd</a:t>
            </a:r>
            <a:r>
              <a:rPr lang="en-US" sz="6000" b="1" dirty="0" smtClean="0"/>
              <a:t> “S” </a:t>
            </a:r>
            <a:endParaRPr lang="en-US" sz="6000" b="1" dirty="0"/>
          </a:p>
        </p:txBody>
      </p:sp>
      <p:sp>
        <p:nvSpPr>
          <p:cNvPr id="3" name="Content Placeholder 2"/>
          <p:cNvSpPr>
            <a:spLocks noGrp="1"/>
          </p:cNvSpPr>
          <p:nvPr>
            <p:ph idx="1"/>
          </p:nvPr>
        </p:nvSpPr>
        <p:spPr>
          <a:xfrm>
            <a:off x="1484310" y="2097741"/>
            <a:ext cx="10018713" cy="3913094"/>
          </a:xfrm>
        </p:spPr>
        <p:txBody>
          <a:bodyPr>
            <a:normAutofit/>
          </a:bodyPr>
          <a:lstStyle/>
          <a:p>
            <a:r>
              <a:rPr lang="en-US" sz="2800" b="1" dirty="0" smtClean="0"/>
              <a:t>LIHTC  Program Background:</a:t>
            </a:r>
          </a:p>
          <a:p>
            <a:pPr lvl="1"/>
            <a:r>
              <a:rPr lang="en-US" sz="2400" b="1" dirty="0" smtClean="0"/>
              <a:t>Applicable fractions , Minimum set-asides</a:t>
            </a:r>
          </a:p>
          <a:p>
            <a:pPr lvl="1"/>
            <a:r>
              <a:rPr lang="en-US" sz="2400" b="1" dirty="0" smtClean="0"/>
              <a:t>Initial Eligibility, on-going Compliance</a:t>
            </a:r>
          </a:p>
          <a:p>
            <a:pPr marL="0" indent="0">
              <a:buNone/>
            </a:pPr>
            <a:r>
              <a:rPr lang="en-US" sz="2800" b="1" dirty="0"/>
              <a:t>3</a:t>
            </a:r>
            <a:r>
              <a:rPr lang="en-US" sz="2800" b="1" dirty="0" smtClean="0"/>
              <a:t> “H” -  Hera, Hold Harmless, HOME</a:t>
            </a:r>
          </a:p>
          <a:p>
            <a:r>
              <a:rPr lang="en-US" sz="2800" b="1" dirty="0" smtClean="0"/>
              <a:t>140% rule; “NAU”</a:t>
            </a:r>
          </a:p>
          <a:p>
            <a:r>
              <a:rPr lang="en-US" sz="2800" b="1" dirty="0" smtClean="0"/>
              <a:t>Changes in first year household</a:t>
            </a:r>
            <a:br>
              <a:rPr lang="en-US" sz="2800" b="1" dirty="0" smtClean="0"/>
            </a:br>
            <a:endParaRPr lang="en-US" sz="2800" b="1" dirty="0"/>
          </a:p>
        </p:txBody>
      </p:sp>
    </p:spTree>
    <p:extLst>
      <p:ext uri="{BB962C8B-B14F-4D97-AF65-F5344CB8AC3E}">
        <p14:creationId xmlns:p14="http://schemas.microsoft.com/office/powerpoint/2010/main" val="80288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21028"/>
          </a:xfrm>
        </p:spPr>
        <p:txBody>
          <a:bodyPr>
            <a:noAutofit/>
          </a:bodyPr>
          <a:lstStyle/>
          <a:p>
            <a:r>
              <a:rPr lang="en-US" sz="4800" b="1" dirty="0" smtClean="0"/>
              <a:t>HOT TOPICS to be COVERED</a:t>
            </a:r>
            <a:endParaRPr lang="en-US" sz="4800" b="1" dirty="0"/>
          </a:p>
        </p:txBody>
      </p:sp>
      <p:sp>
        <p:nvSpPr>
          <p:cNvPr id="3" name="Content Placeholder 2"/>
          <p:cNvSpPr>
            <a:spLocks noGrp="1"/>
          </p:cNvSpPr>
          <p:nvPr>
            <p:ph idx="1"/>
          </p:nvPr>
        </p:nvSpPr>
        <p:spPr>
          <a:xfrm>
            <a:off x="1484310" y="2151529"/>
            <a:ext cx="10018713" cy="3639671"/>
          </a:xfrm>
        </p:spPr>
        <p:txBody>
          <a:bodyPr>
            <a:normAutofit fontScale="77500" lnSpcReduction="20000"/>
          </a:bodyPr>
          <a:lstStyle/>
          <a:p>
            <a:pPr marL="0" indent="0">
              <a:buNone/>
            </a:pPr>
            <a:endParaRPr lang="en-US" dirty="0" smtClean="0"/>
          </a:p>
          <a:p>
            <a:r>
              <a:rPr lang="en-US" sz="3200" b="1" dirty="0" smtClean="0"/>
              <a:t>VAWA</a:t>
            </a:r>
          </a:p>
          <a:p>
            <a:r>
              <a:rPr lang="en-US" sz="3200" b="1" dirty="0" smtClean="0"/>
              <a:t>Military</a:t>
            </a:r>
          </a:p>
          <a:p>
            <a:r>
              <a:rPr lang="en-US" sz="3200" b="1" dirty="0" smtClean="0"/>
              <a:t>Sexual Preference LGBT</a:t>
            </a:r>
          </a:p>
          <a:p>
            <a:r>
              <a:rPr lang="en-US" sz="3200" b="1" dirty="0" smtClean="0"/>
              <a:t>Other Fair Housing items</a:t>
            </a:r>
          </a:p>
          <a:p>
            <a:r>
              <a:rPr lang="en-US" sz="3200" b="1" dirty="0" smtClean="0"/>
              <a:t>Medical Marijuana – state vs. federal</a:t>
            </a:r>
          </a:p>
          <a:p>
            <a:r>
              <a:rPr lang="en-US" sz="3200" b="1" dirty="0" smtClean="0"/>
              <a:t>Good Cause / No Cause Evictions</a:t>
            </a:r>
          </a:p>
          <a:p>
            <a:r>
              <a:rPr lang="en-US" sz="3200" b="1" dirty="0" smtClean="0"/>
              <a:t>LEPP Plans – not LIH monitored</a:t>
            </a:r>
          </a:p>
          <a:p>
            <a:endParaRPr lang="en-US" sz="3200" dirty="0" smtClean="0"/>
          </a:p>
          <a:p>
            <a:endParaRPr lang="en-US" dirty="0"/>
          </a:p>
        </p:txBody>
      </p:sp>
    </p:spTree>
    <p:extLst>
      <p:ext uri="{BB962C8B-B14F-4D97-AF65-F5344CB8AC3E}">
        <p14:creationId xmlns:p14="http://schemas.microsoft.com/office/powerpoint/2010/main" val="2563052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413457"/>
          </a:xfrm>
        </p:spPr>
        <p:txBody>
          <a:bodyPr>
            <a:normAutofit/>
          </a:bodyPr>
          <a:lstStyle/>
          <a:p>
            <a:r>
              <a:rPr lang="en-US" sz="4800" b="1" dirty="0" smtClean="0"/>
              <a:t>TRENDING TOPICS - ELIGIBILITY</a:t>
            </a:r>
            <a:endParaRPr lang="en-US" sz="4800" b="1" dirty="0"/>
          </a:p>
        </p:txBody>
      </p:sp>
      <p:sp>
        <p:nvSpPr>
          <p:cNvPr id="3" name="Content Placeholder 2"/>
          <p:cNvSpPr>
            <a:spLocks noGrp="1"/>
          </p:cNvSpPr>
          <p:nvPr>
            <p:ph idx="1"/>
          </p:nvPr>
        </p:nvSpPr>
        <p:spPr>
          <a:xfrm>
            <a:off x="1484310" y="2099257"/>
            <a:ext cx="10018713" cy="3691944"/>
          </a:xfrm>
        </p:spPr>
        <p:txBody>
          <a:bodyPr>
            <a:normAutofit fontScale="85000" lnSpcReduction="20000"/>
          </a:bodyPr>
          <a:lstStyle/>
          <a:p>
            <a:endParaRPr lang="en-US" sz="2800" b="1" dirty="0" smtClean="0"/>
          </a:p>
          <a:p>
            <a:r>
              <a:rPr lang="en-US" sz="2800" b="1" dirty="0" smtClean="0"/>
              <a:t>Social Security Verification changes</a:t>
            </a:r>
          </a:p>
          <a:p>
            <a:r>
              <a:rPr lang="en-US" sz="2800" b="1" dirty="0" smtClean="0"/>
              <a:t>Direct Express</a:t>
            </a:r>
          </a:p>
          <a:p>
            <a:r>
              <a:rPr lang="en-US" sz="2800" b="1" dirty="0" smtClean="0"/>
              <a:t>Tip Compliance</a:t>
            </a:r>
          </a:p>
          <a:p>
            <a:r>
              <a:rPr lang="en-US" sz="2800" b="1" dirty="0" smtClean="0"/>
              <a:t>RMD’s  - Pensions </a:t>
            </a:r>
          </a:p>
          <a:p>
            <a:r>
              <a:rPr lang="en-US" sz="2800" b="1" dirty="0" smtClean="0"/>
              <a:t>IRMAA significance</a:t>
            </a:r>
          </a:p>
          <a:p>
            <a:r>
              <a:rPr lang="en-US" sz="2800" b="1" dirty="0" smtClean="0"/>
              <a:t>Negative Assets</a:t>
            </a:r>
          </a:p>
          <a:p>
            <a:r>
              <a:rPr lang="en-US" sz="2800" b="1" dirty="0" smtClean="0"/>
              <a:t>Assets of all types</a:t>
            </a:r>
          </a:p>
          <a:p>
            <a:pPr marL="0" indent="0">
              <a:buNone/>
            </a:pPr>
            <a:endParaRPr lang="en-US" sz="2800" b="1" dirty="0"/>
          </a:p>
        </p:txBody>
      </p:sp>
    </p:spTree>
    <p:extLst>
      <p:ext uri="{BB962C8B-B14F-4D97-AF65-F5344CB8AC3E}">
        <p14:creationId xmlns:p14="http://schemas.microsoft.com/office/powerpoint/2010/main" val="3262458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13438</TotalTime>
  <Words>2586</Words>
  <Application>Microsoft Office PowerPoint</Application>
  <PresentationFormat>Widescreen</PresentationFormat>
  <Paragraphs>317</Paragraphs>
  <Slides>64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Corbel</vt:lpstr>
      <vt:lpstr>Wingdings</vt:lpstr>
      <vt:lpstr>Wingdings 2</vt:lpstr>
      <vt:lpstr>Parallax</vt:lpstr>
      <vt:lpstr>2014 NEVADA  LIHTC TRAINING Presented by Beth Hodges – Salter Ltd. 2973 Cleveland Rd. Wooster, OH  44691 330-345-7077  bhodges@saltersvcs.com www.saltersvcs.com  </vt:lpstr>
      <vt:lpstr>Disclaimer</vt:lpstr>
      <vt:lpstr>2014 NEVADA LIHTC TRAINING</vt:lpstr>
      <vt:lpstr>NEVADA COMPLIANCE INFORMATION</vt:lpstr>
      <vt:lpstr>SOCIALSERVE.ORG -APARTMENT LISTINGS</vt:lpstr>
      <vt:lpstr>Salter Show www.saltersvcs.com</vt:lpstr>
      <vt:lpstr>AGENDA – 3rd “S” </vt:lpstr>
      <vt:lpstr>HOT TOPICS to be COVERED</vt:lpstr>
      <vt:lpstr>TRENDING TOPICS - ELIGIBILITY</vt:lpstr>
      <vt:lpstr>OLD “FAVORITE” TOPICS</vt:lpstr>
      <vt:lpstr>APPLICABLE FRACTION / SET-ASIDE</vt:lpstr>
      <vt:lpstr>APPLICABLE FRACTION / SET-ASIDE</vt:lpstr>
      <vt:lpstr>APPLICABLE FRACTION / SET-ASIDE</vt:lpstr>
      <vt:lpstr>“NAU”  - Next Available Unit</vt:lpstr>
      <vt:lpstr>“NAU”  - Next Available Unit</vt:lpstr>
      <vt:lpstr>“NAU”  - Next Available Unit</vt:lpstr>
      <vt:lpstr>3 “H” – HERA, HOLD HARMLESS, HOME</vt:lpstr>
      <vt:lpstr>3 “H” – HERA, HOLD HARMLESS, HOME</vt:lpstr>
      <vt:lpstr>3 “H” – HERA, HOLD HARMLESS, HOME</vt:lpstr>
      <vt:lpstr>3 “H” – HERA, HOLD HARMLESS, HOME</vt:lpstr>
      <vt:lpstr>3 “H” – HERA, HOLD HARMLESS, HOME</vt:lpstr>
      <vt:lpstr>3 “H” – HERA, HOLD HARMLESS, HOME</vt:lpstr>
      <vt:lpstr>HOLD-HARMLESS  aka MTSP RECAP</vt:lpstr>
      <vt:lpstr>HERA (Special)</vt:lpstr>
      <vt:lpstr>UTILITY ALLOWANCE</vt:lpstr>
      <vt:lpstr>HOT TOPICS to be COVERED</vt:lpstr>
      <vt:lpstr>VAWA</vt:lpstr>
      <vt:lpstr>VAWA</vt:lpstr>
      <vt:lpstr>VAWA</vt:lpstr>
      <vt:lpstr>VAWA</vt:lpstr>
      <vt:lpstr>VAWA</vt:lpstr>
      <vt:lpstr>MILITARY</vt:lpstr>
      <vt:lpstr>MILITARY</vt:lpstr>
      <vt:lpstr>Sexual Orientation / Gender Identity</vt:lpstr>
      <vt:lpstr>OTHER FAIR HOUSING ISSUES</vt:lpstr>
      <vt:lpstr>NOVEMBER 2013  published in Property Newsletter</vt:lpstr>
      <vt:lpstr>Marijuana</vt:lpstr>
      <vt:lpstr>NO CAUSE / GOOD CAUSE EVICTIONS</vt:lpstr>
      <vt:lpstr>NO CAUSE / GOOD CAUSE EVICTIONS</vt:lpstr>
      <vt:lpstr>NO CAUSE / GOOD CAUSE EVICTIONS</vt:lpstr>
      <vt:lpstr>LEPP Plan</vt:lpstr>
      <vt:lpstr>TRENDING TOPICS - ELIGIBILITY ISSUES</vt:lpstr>
      <vt:lpstr>SOCIAL SECURITY VERIFICATIONS</vt:lpstr>
      <vt:lpstr>DIRECT EXPRESS CARD</vt:lpstr>
      <vt:lpstr>DIRECT EXPRESS CARD</vt:lpstr>
      <vt:lpstr>TIP COMPLIANCE</vt:lpstr>
      <vt:lpstr>RMD</vt:lpstr>
      <vt:lpstr>IRMAA</vt:lpstr>
      <vt:lpstr>Review of Pension / 401K funds</vt:lpstr>
      <vt:lpstr>Review of Pension / 401K funds  EXCEPTIONS</vt:lpstr>
      <vt:lpstr>Review of Pension / 401K funds</vt:lpstr>
      <vt:lpstr>VETERANS</vt:lpstr>
      <vt:lpstr>REAL ESTATE</vt:lpstr>
      <vt:lpstr>REAL ESTATE</vt:lpstr>
      <vt:lpstr>SELF-EMPLOYED - BUSINESS </vt:lpstr>
      <vt:lpstr>ASSET VERIFICATIONS</vt:lpstr>
      <vt:lpstr>INCOME or ASSET?</vt:lpstr>
      <vt:lpstr>LIVE-IN AIDE</vt:lpstr>
      <vt:lpstr>OLD FAVORITES</vt:lpstr>
      <vt:lpstr>CHILDREN IN HOUSEHOLD – CUSTODY OR FAMILIAL STATUS?</vt:lpstr>
      <vt:lpstr>ANTICIPATING INCOME  $$$$</vt:lpstr>
      <vt:lpstr>STUDENT ISSUE – (REALLY)</vt:lpstr>
      <vt:lpstr>REASONABLE PERSON STANDARD</vt:lpstr>
      <vt:lpstr>DUE DILIGENCE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NEVADA LIHTC TRAINING</dc:title>
  <dc:creator>Beth 2014</dc:creator>
  <cp:lastModifiedBy>Nicole Nelson</cp:lastModifiedBy>
  <cp:revision>118</cp:revision>
  <cp:lastPrinted>2014-08-13T15:18:16Z</cp:lastPrinted>
  <dcterms:created xsi:type="dcterms:W3CDTF">2014-07-16T16:26:12Z</dcterms:created>
  <dcterms:modified xsi:type="dcterms:W3CDTF">2014-08-18T23:09:33Z</dcterms:modified>
</cp:coreProperties>
</file>